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789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5" r:id="rId12"/>
    <p:sldId id="280" r:id="rId13"/>
    <p:sldId id="267" r:id="rId14"/>
    <p:sldId id="269" r:id="rId15"/>
    <p:sldId id="281" r:id="rId16"/>
    <p:sldId id="272" r:id="rId17"/>
    <p:sldId id="283" r:id="rId18"/>
    <p:sldId id="276" r:id="rId19"/>
    <p:sldId id="274" r:id="rId20"/>
    <p:sldId id="277" r:id="rId21"/>
    <p:sldId id="278" r:id="rId22"/>
    <p:sldId id="282" r:id="rId23"/>
  </p:sldIdLst>
  <p:sldSz cx="7772400" cy="10058400"/>
  <p:notesSz cx="70231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3605" autoAdjust="0"/>
  </p:normalViewPr>
  <p:slideViewPr>
    <p:cSldViewPr>
      <p:cViewPr varScale="1">
        <p:scale>
          <a:sx n="81" d="100"/>
          <a:sy n="81" d="100"/>
        </p:scale>
        <p:origin x="3240" y="200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5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4.xml"/><Relationship Id="rId2" Type="http://schemas.openxmlformats.org/officeDocument/2006/relationships/slide" Target="slides/slide2.xml"/><Relationship Id="rId16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2.xml"/><Relationship Id="rId5" Type="http://schemas.openxmlformats.org/officeDocument/2006/relationships/slide" Target="slides/slide5.xml"/><Relationship Id="rId15" Type="http://schemas.openxmlformats.org/officeDocument/2006/relationships/slide" Target="slides/slide19.xml"/><Relationship Id="rId10" Type="http://schemas.openxmlformats.org/officeDocument/2006/relationships/slide" Target="slides/slide1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8652F653-69B7-BB4B-B149-7B082F8991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B13533CF-0385-F74D-B6FA-24C99B10E9D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403460" name="Rectangle 4">
            <a:extLst>
              <a:ext uri="{FF2B5EF4-FFF2-40B4-BE49-F238E27FC236}">
                <a16:creationId xmlns:a16="http://schemas.microsoft.com/office/drawing/2014/main" id="{B7C736CD-A49E-9544-A7C5-F1E10416674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432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403461" name="Rectangle 5">
            <a:extLst>
              <a:ext uri="{FF2B5EF4-FFF2-40B4-BE49-F238E27FC236}">
                <a16:creationId xmlns:a16="http://schemas.microsoft.com/office/drawing/2014/main" id="{6D27938F-6DE9-094D-A469-6FFB9D5939E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20150"/>
            <a:ext cx="30432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526A3F0A-36FC-BC4D-B038-C917072015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218" name="Group 2">
            <a:extLst>
              <a:ext uri="{FF2B5EF4-FFF2-40B4-BE49-F238E27FC236}">
                <a16:creationId xmlns:a16="http://schemas.microsoft.com/office/drawing/2014/main" id="{87930941-8E42-9A4F-B4C8-85A214C473E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189788" cy="8716963"/>
            <a:chOff x="0" y="0"/>
            <a:chExt cx="5328" cy="3744"/>
          </a:xfrm>
        </p:grpSpPr>
        <p:sp>
          <p:nvSpPr>
            <p:cNvPr id="265219" name="Freeform 3">
              <a:extLst>
                <a:ext uri="{FF2B5EF4-FFF2-40B4-BE49-F238E27FC236}">
                  <a16:creationId xmlns:a16="http://schemas.microsoft.com/office/drawing/2014/main" id="{59A7DF39-F093-5342-9DC0-B9108AFFF0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20" name="Freeform 4">
              <a:extLst>
                <a:ext uri="{FF2B5EF4-FFF2-40B4-BE49-F238E27FC236}">
                  <a16:creationId xmlns:a16="http://schemas.microsoft.com/office/drawing/2014/main" id="{939D22C1-F4C8-1744-848C-BFE2B51F61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5221" name="Rectangle 5">
            <a:extLst>
              <a:ext uri="{FF2B5EF4-FFF2-40B4-BE49-F238E27FC236}">
                <a16:creationId xmlns:a16="http://schemas.microsoft.com/office/drawing/2014/main" id="{C1231F7C-ADFC-424E-A2F6-C67EC364395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65225" y="5699125"/>
            <a:ext cx="5441950" cy="2571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65222" name="Rectangle 6">
            <a:extLst>
              <a:ext uri="{FF2B5EF4-FFF2-40B4-BE49-F238E27FC236}">
                <a16:creationId xmlns:a16="http://schemas.microsoft.com/office/drawing/2014/main" id="{3698F244-D4D9-A54A-9EB7-5BCBB4A926C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65223" name="Rectangle 7">
            <a:extLst>
              <a:ext uri="{FF2B5EF4-FFF2-40B4-BE49-F238E27FC236}">
                <a16:creationId xmlns:a16="http://schemas.microsoft.com/office/drawing/2014/main" id="{5180AAEF-0391-1D4C-9687-1FAB3F36C7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65224" name="Rectangle 8">
            <a:extLst>
              <a:ext uri="{FF2B5EF4-FFF2-40B4-BE49-F238E27FC236}">
                <a16:creationId xmlns:a16="http://schemas.microsoft.com/office/drawing/2014/main" id="{14DC6925-F204-5946-83FA-81289DC2F5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7D6184-D94E-2842-AA97-B179A031103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5225" name="Rectangle 9">
            <a:extLst>
              <a:ext uri="{FF2B5EF4-FFF2-40B4-BE49-F238E27FC236}">
                <a16:creationId xmlns:a16="http://schemas.microsoft.com/office/drawing/2014/main" id="{51135284-AFAC-6548-B5B3-AC8AA15C4A6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582613" y="2593975"/>
            <a:ext cx="6607175" cy="2546350"/>
          </a:xfrm>
        </p:spPr>
        <p:txBody>
          <a:bodyPr anchor="b" anchorCtr="1"/>
          <a:lstStyle>
            <a:lvl1pPr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24138-14C3-9F42-9CC8-C39D848D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A895B-E1E2-AD4D-8105-B072A8818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737B1-122B-8A48-B520-88991161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66B6D-7001-DF49-B5C6-B398C300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4B97E-1153-2E4B-9FDD-3D64BF27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CE2F9-88FA-A64C-9E48-444448FAA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93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761CC-997F-654E-B02A-F86F01DCA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635625" y="403225"/>
            <a:ext cx="1747838" cy="8537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F6AD0-B74D-5D44-BD77-EFE9CC9BF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8938" y="403225"/>
            <a:ext cx="5094287" cy="8537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04281-BA1F-0748-B431-E9B32B2AD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0EA83-EB5A-954D-B07B-B460798C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7A43-E736-E742-B23B-4D5B1112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64674-43DA-FF4A-8ABC-5357A60C4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741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ECAC-19C1-384E-8B22-E486E2BF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CAB9C-7795-3B4B-815B-DFEF452668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88938" y="2346325"/>
            <a:ext cx="3421062" cy="659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63AC2-D5E1-F740-A032-06ECFA80943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962400" y="2346325"/>
            <a:ext cx="3421063" cy="3221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FF9064-3968-A843-8B7B-195329930A1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3962400" y="5719763"/>
            <a:ext cx="3421063" cy="3221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020D325-09A9-784A-9C3C-3AA3EC39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938" y="9164638"/>
            <a:ext cx="1812925" cy="6699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4B12F8C-95A6-0549-BC4C-E349D43A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5888" y="9164638"/>
            <a:ext cx="2460625" cy="6699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753247-C81E-6246-BD3D-57F9C425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70538" y="9164638"/>
            <a:ext cx="1812925" cy="669925"/>
          </a:xfrm>
        </p:spPr>
        <p:txBody>
          <a:bodyPr/>
          <a:lstStyle>
            <a:lvl1pPr>
              <a:defRPr/>
            </a:lvl1pPr>
          </a:lstStyle>
          <a:p>
            <a:fld id="{86116B3E-7283-0B49-97CD-B717EC420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3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C105-05FD-8F45-A80F-6ABE23F3BA6C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388938" y="403225"/>
            <a:ext cx="6994525" cy="167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F8C9D-CC32-DA4C-BC72-283043C6CC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8938" y="2346325"/>
            <a:ext cx="3421062" cy="3221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A0E7C-1236-4A45-8847-5232FE4216B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962400" y="2346325"/>
            <a:ext cx="3421063" cy="3221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689E54-6907-3941-8365-AD84D0FD237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388938" y="5719763"/>
            <a:ext cx="3421062" cy="3221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1488E-AB78-374D-A81F-3E7969E28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62400" y="5719763"/>
            <a:ext cx="3421063" cy="3221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8F0772-55E8-DD45-BC2C-7A3FD770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938" y="9164638"/>
            <a:ext cx="1812925" cy="6699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534E2-E6A6-7145-AFCF-5F7B7C2C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5888" y="9164638"/>
            <a:ext cx="2460625" cy="6699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6A6A2-0B18-EC40-B44A-6615661D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70538" y="9164638"/>
            <a:ext cx="1812925" cy="669925"/>
          </a:xfrm>
        </p:spPr>
        <p:txBody>
          <a:bodyPr/>
          <a:lstStyle>
            <a:lvl1pPr>
              <a:defRPr/>
            </a:lvl1pPr>
          </a:lstStyle>
          <a:p>
            <a:fld id="{FF5051A1-3469-2546-80BD-223BE05E9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611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F181-EC5C-934C-B27D-15563BE0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59A83-FEE4-694B-8FD0-92396BB2C86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88938" y="2346325"/>
            <a:ext cx="3421062" cy="659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C2607-A0AC-5F40-A33C-5493BEECE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2346325"/>
            <a:ext cx="3421063" cy="659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62F1B-34D2-0645-BDFF-83AEF499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938" y="9164638"/>
            <a:ext cx="1812925" cy="6699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9DD21-B325-2C41-8434-1D4D53BA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5888" y="9164638"/>
            <a:ext cx="2460625" cy="6699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67931-9648-4544-AA57-926EA284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70538" y="9164638"/>
            <a:ext cx="1812925" cy="669925"/>
          </a:xfrm>
        </p:spPr>
        <p:txBody>
          <a:bodyPr/>
          <a:lstStyle>
            <a:lvl1pPr>
              <a:defRPr/>
            </a:lvl1pPr>
          </a:lstStyle>
          <a:p>
            <a:fld id="{C401A085-8ED2-E44E-83D5-16FB91096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94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468D-5AAE-FF41-A5B6-E0B1EE38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68A50-19E8-3847-8C91-FA8ECEAA9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2A6F4-10F9-8041-A220-16EA85D7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F81CA-9218-4549-907D-A0C55974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9F438-D4CD-DE49-AEFB-E04444B2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2BD06-155C-1648-8B4C-F542F0042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57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CC796-E0A3-FD45-8CCE-095A3E46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A421-E07D-1B47-90FD-3DA3F8EAB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9B01A-2DA9-C445-8A6B-E6319F6B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D8590-8B68-264B-9C90-7EB7110D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BA9ED-0E0B-7744-9422-BBE5859B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463F1-6EC3-F242-BB19-3B6DD015C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8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8460-8CD5-8247-B348-EE69E5B8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2AD54-D6AB-7C48-BE84-B4FD407F0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938" y="2346325"/>
            <a:ext cx="3421062" cy="659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CD27A-F16B-0A47-9ABB-7C1619AA8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2346325"/>
            <a:ext cx="3421063" cy="659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9BDC2-5B89-DD41-A0CD-90CF0ADA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6301D-346E-834A-99EC-469C54B7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E73C3-B9E2-5D45-BBB4-CB597AE5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79DAB-B9E1-0343-8D3C-394FFF354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11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133E-BD3D-2249-B2F9-618F6099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7ADDA-6508-7842-9EA0-07EAF5628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CF9E5-A2A5-E244-9DDE-3D5B1DC96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7AEA5-B0A3-5A47-BBC8-9D06AABDE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C891F-D003-E84E-BD93-0ADB08C93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2A012-AF36-3E4C-BA41-EA489012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4F425-9C74-DB4C-BAE5-62663B03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C2FF05-CB37-264B-B0E3-F69BC21D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6C9CB-5FE3-8F41-9810-5CB172C81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55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8368-EBF9-8341-A5E1-0B14EF72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03DDE-FBC4-2948-AC18-0D8384DC5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1B69C-AB5E-4E4F-99B6-E9A65CAE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31DA5-F19A-D842-97C1-4F1931BD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A4366-D912-7549-943A-E7A6BE626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99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EF8A2-0EFC-1C4D-9E6C-138B919A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95085-59A2-5E40-9458-250C1472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16940-D4E3-3D4A-9B83-0228D510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5BEB2-0DE8-524D-9812-F3181AF2A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68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CFD48-E7BA-7141-8A53-F43795E2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2B81-3A3F-CD43-B0AB-42372C75F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9AC32-3F78-6541-A31C-DECFED20D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E9C5C-9D48-D04A-8A02-7FEE3F0E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39C68-4CD8-034A-9551-ADC08BB8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46628-35F6-B944-80A9-5D906A3B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F0F3F-8715-5240-B506-C0F7199371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67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BB8A5-B663-AE4D-A5C0-B4267335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C10CD-949F-7B43-B096-22B242BE7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65E88-239F-5D4F-90B1-B294F631D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3389A-63B9-BA4E-B661-34D19520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7CC97-4653-274D-8E24-F1488042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C9D70-B8DF-3B4D-98E7-645BEDF3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50130-A079-6C4E-884E-730029916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03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194" name="Group 2">
            <a:extLst>
              <a:ext uri="{FF2B5EF4-FFF2-40B4-BE49-F238E27FC236}">
                <a16:creationId xmlns:a16="http://schemas.microsoft.com/office/drawing/2014/main" id="{D0F4E2C0-6B7F-874E-8161-562998E1F5D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156325" cy="2905125"/>
            <a:chOff x="0" y="0"/>
            <a:chExt cx="4562" cy="1248"/>
          </a:xfrm>
        </p:grpSpPr>
        <p:sp>
          <p:nvSpPr>
            <p:cNvPr id="264195" name="Freeform 3">
              <a:extLst>
                <a:ext uri="{FF2B5EF4-FFF2-40B4-BE49-F238E27FC236}">
                  <a16:creationId xmlns:a16="http://schemas.microsoft.com/office/drawing/2014/main" id="{65A60709-FBA6-234E-AABA-D4B8309B11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196" name="Freeform 4">
              <a:extLst>
                <a:ext uri="{FF2B5EF4-FFF2-40B4-BE49-F238E27FC236}">
                  <a16:creationId xmlns:a16="http://schemas.microsoft.com/office/drawing/2014/main" id="{30B9425F-2FDF-5C43-896B-D04C8F9A3D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4197" name="Rectangle 5">
            <a:extLst>
              <a:ext uri="{FF2B5EF4-FFF2-40B4-BE49-F238E27FC236}">
                <a16:creationId xmlns:a16="http://schemas.microsoft.com/office/drawing/2014/main" id="{42C137D7-33EA-074A-9294-07F77D469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403225"/>
            <a:ext cx="69945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4198" name="Rectangle 6">
            <a:extLst>
              <a:ext uri="{FF2B5EF4-FFF2-40B4-BE49-F238E27FC236}">
                <a16:creationId xmlns:a16="http://schemas.microsoft.com/office/drawing/2014/main" id="{626A981E-B26F-1743-959C-192E04213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8938" y="2346325"/>
            <a:ext cx="699452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4199" name="Rectangle 7">
            <a:extLst>
              <a:ext uri="{FF2B5EF4-FFF2-40B4-BE49-F238E27FC236}">
                <a16:creationId xmlns:a16="http://schemas.microsoft.com/office/drawing/2014/main" id="{19E916C8-141A-1746-9599-45925516AD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8938" y="9164638"/>
            <a:ext cx="1812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defTabSz="1019175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64200" name="Rectangle 8">
            <a:extLst>
              <a:ext uri="{FF2B5EF4-FFF2-40B4-BE49-F238E27FC236}">
                <a16:creationId xmlns:a16="http://schemas.microsoft.com/office/drawing/2014/main" id="{F9A90360-ACA1-1A43-9E83-7BAD325C23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55888" y="9164638"/>
            <a:ext cx="24606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ctr" defTabSz="1019175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64201" name="Rectangle 9">
            <a:extLst>
              <a:ext uri="{FF2B5EF4-FFF2-40B4-BE49-F238E27FC236}">
                <a16:creationId xmlns:a16="http://schemas.microsoft.com/office/drawing/2014/main" id="{880F5B9F-79DC-9248-9FBF-FC558DB3DF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70538" y="9164638"/>
            <a:ext cx="1812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 algn="r" defTabSz="1019175" eaLnBrk="1" hangingPunct="1">
              <a:defRPr sz="13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7A32667-F4A3-4E46-8788-1FDE981B92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txStyles>
    <p:titleStyle>
      <a:lvl1pPr algn="ctr" defTabSz="1019175" rtl="0" fontAlgn="base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defTabSz="1019175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82588" indent="-382588" algn="l" defTabSz="1019175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27088" indent="-317500" algn="l" defTabSz="1019175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31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273175" indent="-254000" algn="l" defTabSz="1019175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7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782763" indent="-254000" algn="l" defTabSz="1019175" rtl="0" fontAlgn="base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292350" indent="-254000" algn="l" defTabSz="1019175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p.org/" TargetMode="External"/><Relationship Id="rId7" Type="http://schemas.openxmlformats.org/officeDocument/2006/relationships/hyperlink" Target="http://www.carseat.org/" TargetMode="External"/><Relationship Id="rId2" Type="http://schemas.openxmlformats.org/officeDocument/2006/relationships/hyperlink" Target="http://www.aaafoundat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htsa.dot.gov/" TargetMode="External"/><Relationship Id="rId5" Type="http://schemas.openxmlformats.org/officeDocument/2006/relationships/hyperlink" Target="http://www.highwaysafety.org/" TargetMode="External"/><Relationship Id="rId4" Type="http://schemas.openxmlformats.org/officeDocument/2006/relationships/hyperlink" Target="http://www.chop.ed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0001EA0-D871-584B-87AE-9272FD77B2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4838" y="1508125"/>
            <a:ext cx="6605587" cy="1878013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Kids in the Car –</a:t>
            </a:r>
            <a:r>
              <a:rPr lang="en-US" altLang="en-US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br>
              <a:rPr lang="en-US" altLang="en-US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en-US" altLang="en-US" sz="2700">
                <a:solidFill>
                  <a:schemeClr val="folHlink"/>
                </a:solidFill>
                <a:latin typeface="Arial" panose="020B0604020202020204" pitchFamily="34" charset="0"/>
              </a:rPr>
              <a:t>With Grandparents and Others Who Care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0CAD958-4836-A642-90CD-F81A6387A5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1800" y="7040563"/>
            <a:ext cx="6908800" cy="922337"/>
          </a:xfrm>
        </p:spPr>
        <p:txBody>
          <a:bodyPr/>
          <a:lstStyle/>
          <a:p>
            <a:r>
              <a:rPr lang="en-US" altLang="en-US" sz="2000" b="1">
                <a:solidFill>
                  <a:schemeClr val="folHlink"/>
                </a:solidFill>
                <a:latin typeface="Arial" panose="020B0604020202020204" pitchFamily="34" charset="0"/>
              </a:rPr>
              <a:t>Sponsored by:</a:t>
            </a:r>
            <a:r>
              <a:rPr lang="en-US" altLang="en-US" sz="200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altLang="en-US" sz="2000">
                <a:solidFill>
                  <a:schemeClr val="folHlink"/>
                </a:solidFill>
                <a:latin typeface="Arial" panose="020B0604020202020204" pitchFamily="34" charset="0"/>
              </a:rPr>
              <a:t>National Association of Women Highway Safety Leaders 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18E6BA4-FF6C-6C49-8842-7D36D5415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4106863"/>
            <a:ext cx="6605588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 anchorCtr="1"/>
          <a:lstStyle>
            <a:lvl1pPr algn="ctr" defTabSz="1019175">
              <a:defRPr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 defTabSz="1019175">
              <a:defRPr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defTabSz="1019175">
              <a:defRPr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defTabSz="1019175">
              <a:defRPr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defTabSz="1019175">
              <a:defRPr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defTabSz="1019175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defTabSz="1019175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defTabSz="1019175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defTabSz="1019175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A safety presentation designed to save lives, </a:t>
            </a:r>
            <a:b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avoid injuries, inform, and increase the effective safe seating of American children  by their grandparents </a:t>
            </a:r>
            <a:b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and other caregivers who drive them.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99EC267-3346-2B47-B5F4-885C3CBEA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7878763"/>
            <a:ext cx="1727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F41CB93-F1E4-E84F-83F5-F1AFA611FDD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15900" y="533400"/>
            <a:ext cx="7383463" cy="1676400"/>
          </a:xfrm>
        </p:spPr>
        <p:txBody>
          <a:bodyPr/>
          <a:lstStyle/>
          <a:p>
            <a:r>
              <a:rPr lang="en-US" altLang="en-US" sz="4800" b="1">
                <a:solidFill>
                  <a:schemeClr val="folHlink"/>
                </a:solidFill>
                <a:latin typeface="Arial" panose="020B0604020202020204" pitchFamily="34" charset="0"/>
              </a:rPr>
              <a:t>Which Seat is Best </a:t>
            </a:r>
            <a:br>
              <a:rPr lang="en-US" altLang="en-US" sz="4800" b="1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en-US" altLang="en-US" sz="4800" b="1">
                <a:solidFill>
                  <a:schemeClr val="folHlink"/>
                </a:solidFill>
                <a:latin typeface="Arial" panose="020B0604020202020204" pitchFamily="34" charset="0"/>
              </a:rPr>
              <a:t>for my child?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775E7A5D-2D49-FF4A-BB8B-85F0583BC885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45" b="25060"/>
          <a:stretch>
            <a:fillRect/>
          </a:stretch>
        </p:blipFill>
        <p:spPr>
          <a:xfrm>
            <a:off x="1066800" y="2598738"/>
            <a:ext cx="2220913" cy="2765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97F20474-1C70-3F4C-9E8F-52669B2EEAC2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1" b="56941"/>
          <a:stretch>
            <a:fillRect/>
          </a:stretch>
        </p:blipFill>
        <p:spPr>
          <a:xfrm>
            <a:off x="4514850" y="2590800"/>
            <a:ext cx="2266950" cy="2681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E19AD15F-B4D9-1F49-A692-FEAA6A0CE9C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6024563"/>
            <a:ext cx="1978025" cy="2738437"/>
          </a:xfr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206BFEEE-99C9-8E48-B03A-47F63976BA29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46"/>
          <a:stretch>
            <a:fillRect/>
          </a:stretch>
        </p:blipFill>
        <p:spPr>
          <a:xfrm>
            <a:off x="4038600" y="6591300"/>
            <a:ext cx="2827338" cy="209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3221CE7-7F84-5E4A-B23E-9A51271A9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419100"/>
            <a:ext cx="6994525" cy="1676400"/>
          </a:xfrm>
        </p:spPr>
        <p:txBody>
          <a:bodyPr/>
          <a:lstStyle/>
          <a:p>
            <a: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  <a:t>Know Your </a:t>
            </a:r>
            <a:b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  <a:t>Seatbelt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0ABE8DE-4BAA-1643-B0F4-B6C37DA864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06463" y="2346325"/>
            <a:ext cx="5743575" cy="782638"/>
          </a:xfrm>
        </p:spPr>
        <p:txBody>
          <a:bodyPr/>
          <a:lstStyle/>
          <a:p>
            <a:r>
              <a:rPr lang="en-US" altLang="en-US" sz="3200">
                <a:latin typeface="Arial" panose="020B0604020202020204" pitchFamily="34" charset="0"/>
              </a:rPr>
              <a:t>What type of latch plate?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897F339F-442E-5C47-850D-10CABCBFF3AC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r="25600"/>
          <a:stretch>
            <a:fillRect/>
          </a:stretch>
        </p:blipFill>
        <p:spPr>
          <a:xfrm>
            <a:off x="2209800" y="3124200"/>
            <a:ext cx="1295400" cy="2516188"/>
          </a:xfr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DFCA1E8C-DE52-2843-A0D2-11E836F1A3F6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r="13777"/>
          <a:stretch>
            <a:fillRect/>
          </a:stretch>
        </p:blipFill>
        <p:spPr>
          <a:xfrm>
            <a:off x="4943475" y="4729163"/>
            <a:ext cx="1382713" cy="2738437"/>
          </a:xfr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59378EA8-382D-6F4E-8191-2F0216C1B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7539038"/>
            <a:ext cx="2201862" cy="20161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Rectangle 9">
            <a:extLst>
              <a:ext uri="{FF2B5EF4-FFF2-40B4-BE49-F238E27FC236}">
                <a16:creationId xmlns:a16="http://schemas.microsoft.com/office/drawing/2014/main" id="{8405E96B-AD75-DC46-9505-70EA6AA19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81400"/>
            <a:ext cx="38862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What type of retractor?</a:t>
            </a: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AFCD3802-6F20-4B40-A21C-B8A0BD1E3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202363"/>
            <a:ext cx="3987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What type of locking clip?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9" grpId="0"/>
      <p:bldP spid="153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9" name="Rectangle 7">
            <a:extLst>
              <a:ext uri="{FF2B5EF4-FFF2-40B4-BE49-F238E27FC236}">
                <a16:creationId xmlns:a16="http://schemas.microsoft.com/office/drawing/2014/main" id="{7D4AA9ED-04C3-294F-B734-DEB3FA8DC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3" y="3001963"/>
            <a:ext cx="7254875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/>
          <a:lstStyle>
            <a:lvl1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  <a:t>Recommendations:</a:t>
            </a:r>
          </a:p>
        </p:txBody>
      </p:sp>
      <p:graphicFrame>
        <p:nvGraphicFramePr>
          <p:cNvPr id="387529" name="Group 457">
            <a:extLst>
              <a:ext uri="{FF2B5EF4-FFF2-40B4-BE49-F238E27FC236}">
                <a16:creationId xmlns:a16="http://schemas.microsoft.com/office/drawing/2014/main" id="{A1F149B4-F11F-6540-B3B5-9FC33794D511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4360863"/>
          <a:ext cx="5969000" cy="4402137"/>
        </p:xfrm>
        <a:graphic>
          <a:graphicData uri="http://schemas.openxmlformats.org/drawingml/2006/table">
            <a:tbl>
              <a:tblPr/>
              <a:tblGrid>
                <a:gridCol w="1341438">
                  <a:extLst>
                    <a:ext uri="{9D8B030D-6E8A-4147-A177-3AD203B41FA5}">
                      <a16:colId xmlns:a16="http://schemas.microsoft.com/office/drawing/2014/main" val="289104367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87563500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690210211"/>
                    </a:ext>
                  </a:extLst>
                </a:gridCol>
                <a:gridCol w="1643062">
                  <a:extLst>
                    <a:ext uri="{9D8B030D-6E8A-4147-A177-3AD203B41FA5}">
                      <a16:colId xmlns:a16="http://schemas.microsoft.com/office/drawing/2014/main" val="548820506"/>
                    </a:ext>
                  </a:extLst>
                </a:gridCol>
              </a:tblGrid>
              <a:tr h="615950">
                <a:tc gridSpan="4"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Proper Child Safety Seat Use Chart.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Buckle Everyone. </a:t>
                      </a:r>
                    </a:p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Children Age 12 and Under in Back!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882" marR="101882" marT="50941" marB="5094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854144"/>
                  </a:ext>
                </a:extLst>
              </a:tr>
              <a:tr h="38100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882" marR="101882" marT="50941" marB="5094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INFANTS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882" marR="101882" marT="50941" marB="5094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TODDLER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882" marR="101882" marT="50941" marB="5094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YOUNG CHILDREN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882" marR="101882" marT="50941" marB="5094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840719"/>
                  </a:ext>
                </a:extLst>
              </a:tr>
              <a:tr h="423863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WEIGHT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882" marR="101882" marT="50941" marB="5094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Birth to 1 year at least 20-22 lbs.</a:t>
                      </a:r>
                    </a:p>
                  </a:txBody>
                  <a:tcPr marL="101882" marR="101882" marT="50941" marB="5094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 1 year and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 20 lbs.-40 lbs.</a:t>
                      </a:r>
                    </a:p>
                  </a:txBody>
                  <a:tcPr marL="101882" marR="101882" marT="50941" marB="5094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 40 lbs.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Ages 4-8, unless 4'9''.</a:t>
                      </a:r>
                    </a:p>
                  </a:txBody>
                  <a:tcPr marL="101882" marR="101882" marT="50941" marB="5094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549458"/>
                  </a:ext>
                </a:extLst>
              </a:tr>
              <a:tr h="54927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TYPE OF SEAT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882" marR="101882" marT="50941" marB="5094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Infant only or rear-facing convertible</a:t>
                      </a:r>
                    </a:p>
                  </a:txBody>
                  <a:tcPr marL="101882" marR="101882" marT="50941" marB="5094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Convertible / Forward-facing</a:t>
                      </a:r>
                    </a:p>
                  </a:txBody>
                  <a:tcPr marL="101882" marR="101882" marT="50941" marB="5094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Belt positioning booster seat</a:t>
                      </a:r>
                    </a:p>
                  </a:txBody>
                  <a:tcPr marL="101882" marR="101882" marT="50941" marB="5094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286454"/>
                  </a:ext>
                </a:extLst>
              </a:tr>
              <a:tr h="666750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SEAT POSITION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882" marR="101882" marT="50941" marB="5094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Rear-facing only</a:t>
                      </a:r>
                    </a:p>
                  </a:txBody>
                  <a:tcPr marL="101882" marR="101882" marT="50941" marB="5094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Forward-facing</a:t>
                      </a:r>
                    </a:p>
                  </a:txBody>
                  <a:tcPr marL="101882" marR="101882" marT="50941" marB="5094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Forward-facing</a:t>
                      </a:r>
                    </a:p>
                  </a:txBody>
                  <a:tcPr marL="101882" marR="101882" marT="50941" marB="5094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480867"/>
                  </a:ext>
                </a:extLst>
              </a:tr>
            </a:tbl>
          </a:graphicData>
        </a:graphic>
      </p:graphicFrame>
      <p:pic>
        <p:nvPicPr>
          <p:cNvPr id="387530" name="Picture 458">
            <a:extLst>
              <a:ext uri="{FF2B5EF4-FFF2-40B4-BE49-F238E27FC236}">
                <a16:creationId xmlns:a16="http://schemas.microsoft.com/office/drawing/2014/main" id="{096EBFC7-B429-A54F-BC6F-21E1CB94D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4648200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6" name="Object 8">
            <a:extLst>
              <a:ext uri="{FF2B5EF4-FFF2-40B4-BE49-F238E27FC236}">
                <a16:creationId xmlns:a16="http://schemas.microsoft.com/office/drawing/2014/main" id="{D1697E61-0EC9-8545-AB77-DC32A0CE751E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287463" y="455613"/>
          <a:ext cx="5195887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Photo Editor Photo" r:id="rId3" imgW="2286000" imgH="977900" progId="MSPhotoEd.3">
                  <p:embed/>
                </p:oleObj>
              </mc:Choice>
              <mc:Fallback>
                <p:oleObj name="Photo Editor Photo" r:id="rId3" imgW="2286000" imgH="977900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55613"/>
                        <a:ext cx="5195887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Rectangle 12">
            <a:extLst>
              <a:ext uri="{FF2B5EF4-FFF2-40B4-BE49-F238E27FC236}">
                <a16:creationId xmlns:a16="http://schemas.microsoft.com/office/drawing/2014/main" id="{D8F94522-E19C-2143-9C95-937B34D6D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3" y="3001963"/>
            <a:ext cx="7254875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/>
          <a:lstStyle>
            <a:lvl1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  <a:t>Recommendations:</a:t>
            </a:r>
          </a:p>
        </p:txBody>
      </p:sp>
      <p:sp>
        <p:nvSpPr>
          <p:cNvPr id="17421" name="Rectangle 13">
            <a:extLst>
              <a:ext uri="{FF2B5EF4-FFF2-40B4-BE49-F238E27FC236}">
                <a16:creationId xmlns:a16="http://schemas.microsoft.com/office/drawing/2014/main" id="{3ABD8B5B-F7F9-9443-A97D-1A5F7E711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4106863"/>
            <a:ext cx="6370637" cy="52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382588" indent="-382588" defTabSz="1019175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827088" indent="-317500" defTabSz="1019175">
              <a:spcBef>
                <a:spcPct val="20000"/>
              </a:spcBef>
              <a:buClr>
                <a:schemeClr val="tx1"/>
              </a:buClr>
              <a:buChar char="–"/>
              <a:defRPr sz="3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273175" indent="-254000" defTabSz="10191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782763" indent="-254000" defTabSz="1019175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292350" indent="-254000" defTabSz="10191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7495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32067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6639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41211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n-US" sz="2700">
                <a:latin typeface="Arial" panose="020B0604020202020204" pitchFamily="34" charset="0"/>
              </a:rPr>
              <a:t>Children should remain</a:t>
            </a:r>
            <a:r>
              <a:rPr lang="en-US" altLang="en-US" sz="2700">
                <a:solidFill>
                  <a:schemeClr val="hlink"/>
                </a:solidFill>
                <a:latin typeface="Arial" panose="020B0604020202020204" pitchFamily="34" charset="0"/>
              </a:rPr>
              <a:t> rear-facing</a:t>
            </a:r>
            <a:r>
              <a:rPr lang="en-US" altLang="en-US" sz="2700">
                <a:latin typeface="Arial" panose="020B0604020202020204" pitchFamily="34" charset="0"/>
              </a:rPr>
              <a:t> until they are at least one year old AND weigh at least 20 pounds.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2700">
                <a:latin typeface="Arial" panose="020B0604020202020204" pitchFamily="34" charset="0"/>
              </a:rPr>
              <a:t>Children over one year of age who weigh between 20 and 40 pounds should ride in a </a:t>
            </a:r>
            <a:r>
              <a:rPr lang="en-US" altLang="en-US" sz="2700">
                <a:solidFill>
                  <a:schemeClr val="hlink"/>
                </a:solidFill>
                <a:latin typeface="Arial" panose="020B0604020202020204" pitchFamily="34" charset="0"/>
              </a:rPr>
              <a:t>forward-facing</a:t>
            </a:r>
            <a:r>
              <a:rPr lang="en-US" altLang="en-US" sz="2700">
                <a:latin typeface="Arial" panose="020B0604020202020204" pitchFamily="34" charset="0"/>
              </a:rPr>
              <a:t> child restraint with a full harness until 40 pounds.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2700">
                <a:latin typeface="Arial" panose="020B0604020202020204" pitchFamily="34" charset="0"/>
              </a:rPr>
              <a:t>Children should ride in </a:t>
            </a:r>
            <a:r>
              <a:rPr lang="en-US" altLang="en-US" sz="2700">
                <a:solidFill>
                  <a:schemeClr val="hlink"/>
                </a:solidFill>
                <a:latin typeface="Arial" panose="020B0604020202020204" pitchFamily="34" charset="0"/>
              </a:rPr>
              <a:t>booster seats</a:t>
            </a:r>
            <a:r>
              <a:rPr lang="en-US" altLang="en-US" sz="2700">
                <a:latin typeface="Arial" panose="020B0604020202020204" pitchFamily="34" charset="0"/>
              </a:rPr>
              <a:t> until they are 4’9” tall.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>
            <a:extLst>
              <a:ext uri="{FF2B5EF4-FFF2-40B4-BE49-F238E27FC236}">
                <a16:creationId xmlns:a16="http://schemas.microsoft.com/office/drawing/2014/main" id="{283BDC12-AC06-6C4C-9E39-0858245B7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00" y="838200"/>
            <a:ext cx="7383463" cy="1676400"/>
          </a:xfrm>
        </p:spPr>
        <p:txBody>
          <a:bodyPr/>
          <a:lstStyle/>
          <a:p>
            <a: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  <a:t>How Can You Help?</a:t>
            </a:r>
          </a:p>
        </p:txBody>
      </p:sp>
      <p:sp>
        <p:nvSpPr>
          <p:cNvPr id="365571" name="Rectangle 3">
            <a:extLst>
              <a:ext uri="{FF2B5EF4-FFF2-40B4-BE49-F238E27FC236}">
                <a16:creationId xmlns:a16="http://schemas.microsoft.com/office/drawing/2014/main" id="{B03664A0-7E97-894D-89D0-C05CE7C1DA2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895600"/>
            <a:ext cx="3352800" cy="31845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300" b="1">
                <a:latin typeface="Arial" panose="020B0604020202020204" pitchFamily="34" charset="0"/>
              </a:rPr>
              <a:t>Volunteer at car seat check up events.</a:t>
            </a:r>
          </a:p>
          <a:p>
            <a:pPr>
              <a:lnSpc>
                <a:spcPct val="120000"/>
              </a:lnSpc>
            </a:pPr>
            <a:r>
              <a:rPr lang="en-US" altLang="en-US" sz="2300" b="1">
                <a:latin typeface="Arial" panose="020B0604020202020204" pitchFamily="34" charset="0"/>
              </a:rPr>
              <a:t>Take your children</a:t>
            </a:r>
          </a:p>
          <a:p>
            <a:pPr>
              <a:lnSpc>
                <a:spcPct val="120000"/>
              </a:lnSpc>
            </a:pPr>
            <a:r>
              <a:rPr lang="en-US" altLang="en-US" sz="2300" b="1">
                <a:latin typeface="Arial" panose="020B0604020202020204" pitchFamily="34" charset="0"/>
              </a:rPr>
              <a:t>Invite other families to participate. </a:t>
            </a:r>
          </a:p>
          <a:p>
            <a:endParaRPr lang="en-US" altLang="en-US" sz="2300" b="1">
              <a:latin typeface="Arial" panose="020B0604020202020204" pitchFamily="34" charset="0"/>
            </a:endParaRPr>
          </a:p>
        </p:txBody>
      </p:sp>
      <p:pic>
        <p:nvPicPr>
          <p:cNvPr id="365572" name="Picture 4">
            <a:extLst>
              <a:ext uri="{FF2B5EF4-FFF2-40B4-BE49-F238E27FC236}">
                <a16:creationId xmlns:a16="http://schemas.microsoft.com/office/drawing/2014/main" id="{688CC287-66A6-1C40-B505-CA20644ED3E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43" b="59804"/>
          <a:stretch>
            <a:fillRect/>
          </a:stretch>
        </p:blipFill>
        <p:spPr>
          <a:xfrm>
            <a:off x="4124325" y="3200400"/>
            <a:ext cx="2886075" cy="2165350"/>
          </a:xfr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5575" name="Rectangle 7">
            <a:extLst>
              <a:ext uri="{FF2B5EF4-FFF2-40B4-BE49-F238E27FC236}">
                <a16:creationId xmlns:a16="http://schemas.microsoft.com/office/drawing/2014/main" id="{3A3E6B11-9C60-EB45-B6C4-24469FCFB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5334000"/>
            <a:ext cx="65024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382588" indent="-382588" defTabSz="1019175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827088" indent="-317500" defTabSz="1019175">
              <a:spcBef>
                <a:spcPct val="20000"/>
              </a:spcBef>
              <a:buClr>
                <a:schemeClr val="tx1"/>
              </a:buClr>
              <a:buChar char="–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273175" indent="-254000" defTabSz="10191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782763" indent="-254000" defTabSz="10191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292350" indent="-254000" defTabSz="10191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7495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32067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6639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41211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US" altLang="en-US" sz="2300"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altLang="en-US" sz="2300" b="1">
                <a:latin typeface="Arial" panose="020B0604020202020204" pitchFamily="34" charset="0"/>
              </a:rPr>
              <a:t>Sponsor an event at church, community center, school, or mall.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2300" b="1">
                <a:latin typeface="Arial" panose="020B0604020202020204" pitchFamily="34" charset="0"/>
              </a:rPr>
              <a:t>Support stronger safety laws, increased enforcement, education.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Rectangle 4">
            <a:extLst>
              <a:ext uri="{FF2B5EF4-FFF2-40B4-BE49-F238E27FC236}">
                <a16:creationId xmlns:a16="http://schemas.microsoft.com/office/drawing/2014/main" id="{0D9F6EEC-9CB9-FA4B-9B22-0990CC992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419100"/>
            <a:ext cx="6994525" cy="1676400"/>
          </a:xfrm>
          <a:noFill/>
          <a:ln/>
        </p:spPr>
        <p:txBody>
          <a:bodyPr/>
          <a:lstStyle/>
          <a:p>
            <a: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  <a:t>Car Seat Checkup Events</a:t>
            </a:r>
            <a:endParaRPr lang="en-US" altLang="en-US" sz="5500"/>
          </a:p>
        </p:txBody>
      </p:sp>
      <p:sp>
        <p:nvSpPr>
          <p:cNvPr id="392197" name="Rectangle 5">
            <a:extLst>
              <a:ext uri="{FF2B5EF4-FFF2-40B4-BE49-F238E27FC236}">
                <a16:creationId xmlns:a16="http://schemas.microsoft.com/office/drawing/2014/main" id="{6124B966-6D54-9A46-A1E9-4D9A6F280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2536825"/>
            <a:ext cx="74263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/>
          <a:lstStyle>
            <a:lvl1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chemeClr val="folHlink"/>
                </a:solidFill>
                <a:latin typeface="Arial" panose="020B0604020202020204" pitchFamily="34" charset="0"/>
              </a:rPr>
              <a:t>January 12</a:t>
            </a:r>
            <a:r>
              <a:rPr lang="en-US" altLang="en-US" sz="2600" b="1" baseline="30000">
                <a:solidFill>
                  <a:schemeClr val="folHlink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2600" b="1">
                <a:solidFill>
                  <a:schemeClr val="folHlink"/>
                </a:solidFill>
                <a:latin typeface="Arial" panose="020B0604020202020204" pitchFamily="34" charset="0"/>
              </a:rPr>
              <a:t>, 2002 in Chattanooga, TN:</a:t>
            </a:r>
          </a:p>
        </p:txBody>
      </p:sp>
      <p:sp>
        <p:nvSpPr>
          <p:cNvPr id="392199" name="Rectangle 7">
            <a:extLst>
              <a:ext uri="{FF2B5EF4-FFF2-40B4-BE49-F238E27FC236}">
                <a16:creationId xmlns:a16="http://schemas.microsoft.com/office/drawing/2014/main" id="{1EC7AAE8-B19E-5C46-A5DA-FD15517D1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6781800"/>
            <a:ext cx="73406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/>
          <a:lstStyle>
            <a:lvl1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chemeClr val="folHlink"/>
                </a:solidFill>
                <a:latin typeface="Arial" panose="020B0604020202020204" pitchFamily="34" charset="0"/>
              </a:rPr>
              <a:t>February 16</a:t>
            </a:r>
            <a:r>
              <a:rPr lang="en-US" altLang="en-US" sz="2600" b="1" baseline="30000">
                <a:solidFill>
                  <a:schemeClr val="folHlink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2600" b="1">
                <a:solidFill>
                  <a:schemeClr val="folHlink"/>
                </a:solidFill>
                <a:latin typeface="Arial" panose="020B0604020202020204" pitchFamily="34" charset="0"/>
              </a:rPr>
              <a:t>, 2002  in Cleveland, TN:</a:t>
            </a:r>
          </a:p>
        </p:txBody>
      </p:sp>
      <p:sp>
        <p:nvSpPr>
          <p:cNvPr id="392200" name="Rectangle 8">
            <a:extLst>
              <a:ext uri="{FF2B5EF4-FFF2-40B4-BE49-F238E27FC236}">
                <a16:creationId xmlns:a16="http://schemas.microsoft.com/office/drawing/2014/main" id="{D7C29311-1F4E-374B-BA52-F3C641AD0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925" y="7562850"/>
            <a:ext cx="5786438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382588" indent="-382588" defTabSz="1019175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827088" indent="-317500" defTabSz="1019175">
              <a:spcBef>
                <a:spcPct val="20000"/>
              </a:spcBef>
              <a:buClr>
                <a:schemeClr val="tx1"/>
              </a:buClr>
              <a:buChar char="–"/>
              <a:defRPr sz="3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273175" indent="-254000" defTabSz="10191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782763" indent="-254000" defTabSz="1019175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292350" indent="-254000" defTabSz="10191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7495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32067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6639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41211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lvl="1" eaLnBrk="1" hangingPunct="1">
              <a:lnSpc>
                <a:spcPct val="125000"/>
              </a:lnSpc>
            </a:pPr>
            <a:r>
              <a:rPr lang="en-US" altLang="en-US" sz="2300" b="1">
                <a:latin typeface="Arial" panose="020B0604020202020204" pitchFamily="34" charset="0"/>
              </a:rPr>
              <a:t>82 car seats checked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300" b="1">
                <a:solidFill>
                  <a:schemeClr val="hlink"/>
                </a:solidFill>
                <a:latin typeface="Arial" panose="020B0604020202020204" pitchFamily="34" charset="0"/>
              </a:rPr>
              <a:t>only 1 was correctly installed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300" b="1">
                <a:latin typeface="Arial" panose="020B0604020202020204" pitchFamily="34" charset="0"/>
              </a:rPr>
              <a:t>23 seats given away</a:t>
            </a:r>
          </a:p>
        </p:txBody>
      </p:sp>
      <p:sp>
        <p:nvSpPr>
          <p:cNvPr id="392202" name="Rectangle 10">
            <a:extLst>
              <a:ext uri="{FF2B5EF4-FFF2-40B4-BE49-F238E27FC236}">
                <a16:creationId xmlns:a16="http://schemas.microsoft.com/office/drawing/2014/main" id="{C5F4E1A8-A32B-DB44-9A2D-E73C1A09E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7438" y="3375025"/>
            <a:ext cx="5562600" cy="3254375"/>
          </a:xfrm>
          <a:noFill/>
          <a:ln/>
        </p:spPr>
        <p:txBody>
          <a:bodyPr/>
          <a:lstStyle/>
          <a:p>
            <a:pPr lvl="1">
              <a:lnSpc>
                <a:spcPct val="125000"/>
              </a:lnSpc>
            </a:pPr>
            <a:r>
              <a:rPr lang="en-US" altLang="en-US" sz="2300" b="1">
                <a:latin typeface="Arial" panose="020B0604020202020204" pitchFamily="34" charset="0"/>
              </a:rPr>
              <a:t>32 car seats checked</a:t>
            </a:r>
          </a:p>
          <a:p>
            <a:pPr lvl="1">
              <a:lnSpc>
                <a:spcPct val="125000"/>
              </a:lnSpc>
            </a:pPr>
            <a:r>
              <a:rPr lang="en-US" altLang="en-US" sz="2300" b="1">
                <a:solidFill>
                  <a:schemeClr val="hlink"/>
                </a:solidFill>
                <a:latin typeface="Arial" panose="020B0604020202020204" pitchFamily="34" charset="0"/>
              </a:rPr>
              <a:t>Only 2 were correctly installed</a:t>
            </a:r>
          </a:p>
          <a:p>
            <a:pPr lvl="1">
              <a:lnSpc>
                <a:spcPct val="125000"/>
              </a:lnSpc>
            </a:pPr>
            <a:r>
              <a:rPr lang="en-US" altLang="en-US" sz="2300" b="1">
                <a:latin typeface="Arial" panose="020B0604020202020204" pitchFamily="34" charset="0"/>
              </a:rPr>
              <a:t>89 total corrections recorded</a:t>
            </a:r>
          </a:p>
          <a:p>
            <a:pPr lvl="1">
              <a:lnSpc>
                <a:spcPct val="125000"/>
              </a:lnSpc>
            </a:pPr>
            <a:r>
              <a:rPr lang="en-US" altLang="en-US" sz="2300" b="1">
                <a:solidFill>
                  <a:schemeClr val="hlink"/>
                </a:solidFill>
                <a:latin typeface="Arial" panose="020B0604020202020204" pitchFamily="34" charset="0"/>
              </a:rPr>
              <a:t>100% misuse for children under 4 years and 40 lbs.</a:t>
            </a:r>
          </a:p>
          <a:p>
            <a:pPr lvl="1">
              <a:lnSpc>
                <a:spcPct val="125000"/>
              </a:lnSpc>
            </a:pPr>
            <a:r>
              <a:rPr lang="en-US" altLang="en-US" sz="2300" b="1">
                <a:latin typeface="Arial" panose="020B0604020202020204" pitchFamily="34" charset="0"/>
              </a:rPr>
              <a:t>7 new seats given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2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2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2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2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2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2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2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F2C1ACFD-AFF6-794E-8D3F-82D44A7CF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609600"/>
            <a:ext cx="6994525" cy="1676400"/>
          </a:xfrm>
        </p:spPr>
        <p:txBody>
          <a:bodyPr/>
          <a:lstStyle/>
          <a:p>
            <a: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  <a:t>Where Do I Go </a:t>
            </a:r>
            <a:b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  <a:t>For Help?</a:t>
            </a:r>
          </a:p>
        </p:txBody>
      </p:sp>
      <p:sp>
        <p:nvSpPr>
          <p:cNvPr id="369667" name="Rectangle 3">
            <a:extLst>
              <a:ext uri="{FF2B5EF4-FFF2-40B4-BE49-F238E27FC236}">
                <a16:creationId xmlns:a16="http://schemas.microsoft.com/office/drawing/2014/main" id="{197F9A6E-814B-2242-8F28-EA3A9EAE8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895600"/>
            <a:ext cx="5943600" cy="2514600"/>
          </a:xfrm>
        </p:spPr>
        <p:txBody>
          <a:bodyPr/>
          <a:lstStyle/>
          <a:p>
            <a:r>
              <a:rPr lang="en-US" altLang="en-US" sz="3000">
                <a:solidFill>
                  <a:schemeClr val="hlink"/>
                </a:solidFill>
                <a:latin typeface="Arial" panose="020B0604020202020204" pitchFamily="34" charset="0"/>
              </a:rPr>
              <a:t>People – Find the experts</a:t>
            </a:r>
          </a:p>
          <a:p>
            <a:pPr lvl="1"/>
            <a:r>
              <a:rPr lang="en-US" altLang="en-US" sz="3000">
                <a:latin typeface="Arial" panose="020B0604020202020204" pitchFamily="34" charset="0"/>
              </a:rPr>
              <a:t>Certified technicians</a:t>
            </a:r>
          </a:p>
          <a:p>
            <a:pPr lvl="1"/>
            <a:r>
              <a:rPr lang="en-US" altLang="en-US" sz="3000">
                <a:latin typeface="Arial" panose="020B0604020202020204" pitchFamily="34" charset="0"/>
              </a:rPr>
              <a:t>Child Safety Seat Inspection Stations</a:t>
            </a:r>
          </a:p>
        </p:txBody>
      </p:sp>
      <p:sp>
        <p:nvSpPr>
          <p:cNvPr id="369668" name="Rectangle 4">
            <a:extLst>
              <a:ext uri="{FF2B5EF4-FFF2-40B4-BE49-F238E27FC236}">
                <a16:creationId xmlns:a16="http://schemas.microsoft.com/office/drawing/2014/main" id="{45E250FB-7D98-C04E-8E23-64C404B3A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235575"/>
            <a:ext cx="5943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382588" indent="-382588" defTabSz="1019175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827088" indent="-317500" defTabSz="1019175">
              <a:spcBef>
                <a:spcPct val="20000"/>
              </a:spcBef>
              <a:buClr>
                <a:schemeClr val="tx1"/>
              </a:buClr>
              <a:buChar char="–"/>
              <a:defRPr sz="3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273175" indent="-254000" defTabSz="10191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782763" indent="-254000" defTabSz="1019175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292350" indent="-254000" defTabSz="10191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7495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32067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6639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41211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chemeClr val="hlink"/>
                </a:solidFill>
                <a:latin typeface="Arial" panose="020B0604020202020204" pitchFamily="34" charset="0"/>
              </a:rPr>
              <a:t>Programs</a:t>
            </a:r>
          </a:p>
          <a:p>
            <a:pPr lvl="1" eaLnBrk="1" hangingPunct="1"/>
            <a:r>
              <a:rPr lang="en-US" altLang="en-US" sz="3000">
                <a:latin typeface="Arial" panose="020B0604020202020204" pitchFamily="34" charset="0"/>
              </a:rPr>
              <a:t>Publicly funded like NHTSA</a:t>
            </a:r>
          </a:p>
          <a:p>
            <a:pPr lvl="1" eaLnBrk="1" hangingPunct="1"/>
            <a:r>
              <a:rPr lang="en-US" altLang="en-US" sz="3000">
                <a:latin typeface="Arial" panose="020B0604020202020204" pitchFamily="34" charset="0"/>
              </a:rPr>
              <a:t>Privately funded like NAWSL</a:t>
            </a:r>
          </a:p>
        </p:txBody>
      </p:sp>
      <p:sp>
        <p:nvSpPr>
          <p:cNvPr id="369669" name="Rectangle 5">
            <a:extLst>
              <a:ext uri="{FF2B5EF4-FFF2-40B4-BE49-F238E27FC236}">
                <a16:creationId xmlns:a16="http://schemas.microsoft.com/office/drawing/2014/main" id="{5DB91DB1-9D6D-8C41-B01B-76013148D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367588"/>
            <a:ext cx="5943600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382588" indent="-382588" defTabSz="1019175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827088" indent="-317500" defTabSz="1019175">
              <a:spcBef>
                <a:spcPct val="20000"/>
              </a:spcBef>
              <a:buClr>
                <a:schemeClr val="tx1"/>
              </a:buClr>
              <a:buChar char="–"/>
              <a:defRPr sz="3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273175" indent="-254000" defTabSz="10191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782763" indent="-254000" defTabSz="1019175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292350" indent="-254000" defTabSz="101917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7495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32067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6639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4121150" indent="-254000" defTabSz="1019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chemeClr val="hlink"/>
                </a:solidFill>
                <a:latin typeface="Arial" panose="020B0604020202020204" pitchFamily="34" charset="0"/>
              </a:rPr>
              <a:t>Resources</a:t>
            </a:r>
          </a:p>
          <a:p>
            <a:pPr lvl="1" eaLnBrk="1" hangingPunct="1"/>
            <a:r>
              <a:rPr lang="en-US" altLang="en-US" sz="3000">
                <a:latin typeface="Arial" panose="020B0604020202020204" pitchFamily="34" charset="0"/>
              </a:rPr>
              <a:t>State Highway Safety Office</a:t>
            </a:r>
          </a:p>
          <a:p>
            <a:pPr lvl="1" eaLnBrk="1" hangingPunct="1"/>
            <a:r>
              <a:rPr lang="en-US" altLang="en-US" sz="3000">
                <a:latin typeface="Arial" panose="020B0604020202020204" pitchFamily="34" charset="0"/>
              </a:rPr>
              <a:t>Websites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4" name="Rectangle 4">
            <a:extLst>
              <a:ext uri="{FF2B5EF4-FFF2-40B4-BE49-F238E27FC236}">
                <a16:creationId xmlns:a16="http://schemas.microsoft.com/office/drawing/2014/main" id="{89FBF35F-154D-D047-AE98-E170C1A35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538" y="419100"/>
            <a:ext cx="6621462" cy="1485900"/>
          </a:xfrm>
          <a:noFill/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5000">
                <a:solidFill>
                  <a:schemeClr val="folHlink"/>
                </a:solidFill>
                <a:latin typeface="Arial" panose="020B0604020202020204" pitchFamily="34" charset="0"/>
              </a:rPr>
              <a:t>Inspection Station Referral</a:t>
            </a:r>
          </a:p>
        </p:txBody>
      </p:sp>
      <p:graphicFrame>
        <p:nvGraphicFramePr>
          <p:cNvPr id="394280" name="Group 40">
            <a:extLst>
              <a:ext uri="{FF2B5EF4-FFF2-40B4-BE49-F238E27FC236}">
                <a16:creationId xmlns:a16="http://schemas.microsoft.com/office/drawing/2014/main" id="{0F6D277F-65E2-8348-9CFF-331ECEE0CB8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98525" y="2971800"/>
          <a:ext cx="2911475" cy="6223000"/>
        </p:xfrm>
        <a:graphic>
          <a:graphicData uri="http://schemas.openxmlformats.org/drawingml/2006/table">
            <a:tbl>
              <a:tblPr/>
              <a:tblGrid>
                <a:gridCol w="2911475">
                  <a:extLst>
                    <a:ext uri="{9D8B030D-6E8A-4147-A177-3AD203B41FA5}">
                      <a16:colId xmlns:a16="http://schemas.microsoft.com/office/drawing/2014/main" val="3391498926"/>
                    </a:ext>
                  </a:extLst>
                </a:gridCol>
              </a:tblGrid>
              <a:tr h="64452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Inspection Stations found in Louisiana (LA). 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882" marR="101882" marT="50941" marB="5094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67206"/>
                  </a:ext>
                </a:extLst>
              </a:tr>
              <a:tr h="1230313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Safety Council of the Louisiana Capitol Area</a:t>
                      </a:r>
                      <a:b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8180 Siegen Lane</a:t>
                      </a:r>
                      <a:b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Baton Rouge, LA 70810</a:t>
                      </a:r>
                      <a:b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phone: 225-766-0955 Ext- 134   </a:t>
                      </a:r>
                      <a:b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Kim Watts </a:t>
                      </a:r>
                    </a:p>
                  </a:txBody>
                  <a:tcPr marL="101882" marR="101882" marT="50941" marB="5094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531413"/>
                  </a:ext>
                </a:extLst>
              </a:tr>
              <a:tr h="120967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Louisiana Passenger Safety Services, Inc.</a:t>
                      </a:r>
                      <a:b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502 Berard Street</a:t>
                      </a:r>
                      <a:b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Breaux Bridge, LA 70517</a:t>
                      </a:r>
                      <a:b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phone: 337-332-6065   </a:t>
                      </a:r>
                      <a:b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Edna Guilbeaux </a:t>
                      </a:r>
                    </a:p>
                  </a:txBody>
                  <a:tcPr marL="101882" marR="101882" marT="50941" marB="5094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68462"/>
                  </a:ext>
                </a:extLst>
              </a:tr>
              <a:tr h="1354138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St. Tamany Parish Sheriff’s Office</a:t>
                      </a:r>
                      <a:b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1180 Champagne Street</a:t>
                      </a:r>
                      <a:b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Covington, LA 70433</a:t>
                      </a:r>
                      <a:b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phone: 504-875-2616   </a:t>
                      </a:r>
                      <a:b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Sterling Hebert </a:t>
                      </a:r>
                    </a:p>
                  </a:txBody>
                  <a:tcPr marL="101882" marR="101882" marT="50941" marB="5094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569969"/>
                  </a:ext>
                </a:extLst>
              </a:tr>
              <a:tr h="962025">
                <a:tc>
                  <a:txBody>
                    <a:bodyPr/>
                    <a:lstStyle>
                      <a:lvl1pPr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3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509588" defTabSz="1019175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7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019175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3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528763" defTabSz="1019175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38350" defTabSz="10191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4955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527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099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67150" defTabSz="10191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Ralph Sellers Chry-Ddg-Jeep </a:t>
                      </a:r>
                      <a:b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14215 N. Airline Highway </a:t>
                      </a:r>
                      <a:b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Gonzales , LA 70737</a:t>
                      </a:r>
                      <a:b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phone: 2256447542   </a:t>
                      </a:r>
                    </a:p>
                  </a:txBody>
                  <a:tcPr marL="101882" marR="101882" marT="50941" marB="5094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171344"/>
                  </a:ext>
                </a:extLst>
              </a:tr>
            </a:tbl>
          </a:graphicData>
        </a:graphic>
      </p:graphicFrame>
      <p:sp>
        <p:nvSpPr>
          <p:cNvPr id="394245" name="Rectangle 5">
            <a:extLst>
              <a:ext uri="{FF2B5EF4-FFF2-40B4-BE49-F238E27FC236}">
                <a16:creationId xmlns:a16="http://schemas.microsoft.com/office/drawing/2014/main" id="{EC37473F-9493-2342-8D39-B24DD8A4F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3581400"/>
            <a:ext cx="2814637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hlink"/>
                </a:solidFill>
              </a:rPr>
              <a:t>www.nhtsa.com/</a:t>
            </a:r>
          </a:p>
        </p:txBody>
      </p:sp>
      <p:pic>
        <p:nvPicPr>
          <p:cNvPr id="394263" name="Picture 23">
            <a:extLst>
              <a:ext uri="{FF2B5EF4-FFF2-40B4-BE49-F238E27FC236}">
                <a16:creationId xmlns:a16="http://schemas.microsoft.com/office/drawing/2014/main" id="{E98BAB0F-54A0-1A4B-AEFB-49AC13172B1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0863" y="7578725"/>
            <a:ext cx="2649537" cy="164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4266" name="Rectangle 26">
            <a:extLst>
              <a:ext uri="{FF2B5EF4-FFF2-40B4-BE49-F238E27FC236}">
                <a16:creationId xmlns:a16="http://schemas.microsoft.com/office/drawing/2014/main" id="{A190E54E-BCA6-5C4F-A66F-1B5CC726F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5002213"/>
            <a:ext cx="23018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i="1">
                <a:solidFill>
                  <a:schemeClr val="hlink"/>
                </a:solidFill>
                <a:latin typeface="CG Times Italic"/>
              </a:rPr>
              <a:t>To access </a:t>
            </a:r>
          </a:p>
          <a:p>
            <a:pPr algn="ctr" eaLnBrk="1" hangingPunct="1"/>
            <a:r>
              <a:rPr lang="en-US" altLang="en-US" sz="1800" b="1" i="1">
                <a:solidFill>
                  <a:schemeClr val="hlink"/>
                </a:solidFill>
                <a:latin typeface="CG Times Italic"/>
              </a:rPr>
              <a:t>the regional </a:t>
            </a:r>
          </a:p>
          <a:p>
            <a:pPr algn="ctr" eaLnBrk="1" hangingPunct="1"/>
            <a:r>
              <a:rPr lang="en-US" altLang="en-US" sz="1800" b="1" i="1">
                <a:solidFill>
                  <a:schemeClr val="hlink"/>
                </a:solidFill>
                <a:latin typeface="CG Times Italic"/>
              </a:rPr>
              <a:t>web pages, </a:t>
            </a:r>
          </a:p>
          <a:p>
            <a:pPr algn="ctr" eaLnBrk="1" hangingPunct="1"/>
            <a:r>
              <a:rPr lang="en-US" altLang="en-US" sz="1800" b="1" i="1">
                <a:solidFill>
                  <a:schemeClr val="hlink"/>
                </a:solidFill>
                <a:latin typeface="CG Times Italic"/>
              </a:rPr>
              <a:t>just click on </a:t>
            </a:r>
          </a:p>
          <a:p>
            <a:pPr algn="ctr" eaLnBrk="1" hangingPunct="1"/>
            <a:r>
              <a:rPr lang="en-US" altLang="en-US" sz="1800" b="1" i="1">
                <a:solidFill>
                  <a:schemeClr val="hlink"/>
                </a:solidFill>
                <a:latin typeface="CG Times Italic"/>
              </a:rPr>
              <a:t>a State or Region!</a:t>
            </a:r>
            <a:r>
              <a:rPr lang="en-US" altLang="en-US" sz="1800"/>
              <a:t>  </a:t>
            </a:r>
          </a:p>
        </p:txBody>
      </p:sp>
      <p:sp>
        <p:nvSpPr>
          <p:cNvPr id="394268" name="Rectangle 28">
            <a:extLst>
              <a:ext uri="{FF2B5EF4-FFF2-40B4-BE49-F238E27FC236}">
                <a16:creationId xmlns:a16="http://schemas.microsoft.com/office/drawing/2014/main" id="{C6F70C10-BDB1-844A-81E2-4D45B0987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995488"/>
            <a:ext cx="69945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/>
          <a:lstStyle>
            <a:lvl1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hlink"/>
                </a:solidFill>
                <a:latin typeface="Arial" panose="020B0604020202020204" pitchFamily="34" charset="0"/>
              </a:rPr>
              <a:t>People who can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6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40AE9AF6-8945-AD4A-859C-3A384A48D79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388938" y="381000"/>
            <a:ext cx="6994525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5000">
                <a:solidFill>
                  <a:schemeClr val="folHlink"/>
                </a:solidFill>
                <a:latin typeface="Arial" panose="020B0604020202020204" pitchFamily="34" charset="0"/>
              </a:rPr>
              <a:t>Public and Private Programs</a:t>
            </a:r>
          </a:p>
        </p:txBody>
      </p:sp>
      <p:pic>
        <p:nvPicPr>
          <p:cNvPr id="373766" name="Picture 6">
            <a:extLst>
              <a:ext uri="{FF2B5EF4-FFF2-40B4-BE49-F238E27FC236}">
                <a16:creationId xmlns:a16="http://schemas.microsoft.com/office/drawing/2014/main" id="{784A0977-F99F-CB4A-B66C-5EC36EB2FDDB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286000"/>
            <a:ext cx="1855788" cy="1425575"/>
          </a:xfr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68" name="Picture 8">
            <a:extLst>
              <a:ext uri="{FF2B5EF4-FFF2-40B4-BE49-F238E27FC236}">
                <a16:creationId xmlns:a16="http://schemas.microsoft.com/office/drawing/2014/main" id="{6687F706-CEEC-6744-B631-8104AEB0EBEE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6934200"/>
            <a:ext cx="3138488" cy="1155700"/>
          </a:xfr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70" name="Picture 10">
            <a:extLst>
              <a:ext uri="{FF2B5EF4-FFF2-40B4-BE49-F238E27FC236}">
                <a16:creationId xmlns:a16="http://schemas.microsoft.com/office/drawing/2014/main" id="{4D7113B0-FCC1-3E4A-B863-8DD8CBD68C96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clrChange>
              <a:clrFrom>
                <a:srgbClr val="618FFD"/>
              </a:clrFrom>
              <a:clrTo>
                <a:srgbClr val="618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6477000"/>
            <a:ext cx="2362200" cy="1649413"/>
          </a:xfr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79" name="Picture 19">
            <a:extLst>
              <a:ext uri="{FF2B5EF4-FFF2-40B4-BE49-F238E27FC236}">
                <a16:creationId xmlns:a16="http://schemas.microsoft.com/office/drawing/2014/main" id="{D0681614-8A9E-7143-A66B-7412D916F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54513"/>
            <a:ext cx="3000375" cy="18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3783" name="AutoShape 23">
            <a:extLst>
              <a:ext uri="{FF2B5EF4-FFF2-40B4-BE49-F238E27FC236}">
                <a16:creationId xmlns:a16="http://schemas.microsoft.com/office/drawing/2014/main" id="{E3DAB82A-B4CC-3941-AB1D-CF620A8B8A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12975" y="4327525"/>
            <a:ext cx="3346450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3786" name="AutoShape 26">
            <a:extLst>
              <a:ext uri="{FF2B5EF4-FFF2-40B4-BE49-F238E27FC236}">
                <a16:creationId xmlns:a16="http://schemas.microsoft.com/office/drawing/2014/main" id="{BBCB4562-A3BE-D149-A936-AEC3BDC025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8375" y="4319588"/>
            <a:ext cx="3346450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3797" name="Rectangle 37">
            <a:extLst>
              <a:ext uri="{FF2B5EF4-FFF2-40B4-BE49-F238E27FC236}">
                <a16:creationId xmlns:a16="http://schemas.microsoft.com/office/drawing/2014/main" id="{E95A2B39-F1A6-6E49-92F2-3A532C3F8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8632825"/>
            <a:ext cx="4445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100" b="1" i="1">
                <a:solidFill>
                  <a:schemeClr val="hlink"/>
                </a:solidFill>
              </a:rPr>
              <a:t>SafetyBeltSafe  </a:t>
            </a:r>
            <a:r>
              <a:rPr lang="en-US" altLang="en-US" sz="3100" b="1">
                <a:solidFill>
                  <a:schemeClr val="hlink"/>
                </a:solidFill>
              </a:rPr>
              <a:t>U.S.A.</a:t>
            </a:r>
            <a:endParaRPr lang="en-US" altLang="en-US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pic>
        <p:nvPicPr>
          <p:cNvPr id="373799" name="Picture 39">
            <a:extLst>
              <a:ext uri="{FF2B5EF4-FFF2-40B4-BE49-F238E27FC236}">
                <a16:creationId xmlns:a16="http://schemas.microsoft.com/office/drawing/2014/main" id="{F31649A6-B0B6-6449-93FC-E3DF411A5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350520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800" name="Picture 40">
            <a:extLst>
              <a:ext uri="{FF2B5EF4-FFF2-40B4-BE49-F238E27FC236}">
                <a16:creationId xmlns:a16="http://schemas.microsoft.com/office/drawing/2014/main" id="{8C45A484-892B-F34F-B1F3-C5280A458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2819400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51166611-D87D-4E42-A5D8-F0637E714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838200"/>
            <a:ext cx="6994525" cy="1676400"/>
          </a:xfrm>
        </p:spPr>
        <p:txBody>
          <a:bodyPr/>
          <a:lstStyle/>
          <a:p>
            <a:r>
              <a:rPr lang="en-US" altLang="en-US" sz="6000">
                <a:solidFill>
                  <a:schemeClr val="folHlink"/>
                </a:solidFill>
                <a:latin typeface="Arial" panose="020B0604020202020204" pitchFamily="34" charset="0"/>
              </a:rPr>
              <a:t>Resources</a:t>
            </a:r>
          </a:p>
        </p:txBody>
      </p:sp>
      <p:sp>
        <p:nvSpPr>
          <p:cNvPr id="371715" name="Rectangle 3">
            <a:extLst>
              <a:ext uri="{FF2B5EF4-FFF2-40B4-BE49-F238E27FC236}">
                <a16:creationId xmlns:a16="http://schemas.microsoft.com/office/drawing/2014/main" id="{299D2865-B3C8-214E-B008-DEC704165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6324600" cy="6950075"/>
          </a:xfrm>
        </p:spPr>
        <p:txBody>
          <a:bodyPr/>
          <a:lstStyle/>
          <a:p>
            <a:r>
              <a:rPr lang="en-US" altLang="en-US" sz="2400" b="1">
                <a:latin typeface="Arial" panose="020B0604020202020204" pitchFamily="34" charset="0"/>
              </a:rPr>
              <a:t>AAA Foundation for Traffic Safety</a:t>
            </a:r>
          </a:p>
          <a:p>
            <a:pPr lvl="1"/>
            <a:r>
              <a:rPr lang="en-US" altLang="en-US" sz="2000" b="1">
                <a:solidFill>
                  <a:schemeClr val="hlink"/>
                </a:solidFill>
                <a:effectLst/>
                <a:latin typeface="Arial" panose="020B0604020202020204" pitchFamily="34" charset="0"/>
                <a:hlinkClick r:id="rId2"/>
              </a:rPr>
              <a:t>www.aaafoundation.org</a:t>
            </a:r>
            <a:r>
              <a:rPr lang="en-US" altLang="en-US" sz="2000" b="1">
                <a:latin typeface="Arial" panose="020B0604020202020204" pitchFamily="34" charset="0"/>
              </a:rPr>
              <a:t>	 </a:t>
            </a:r>
          </a:p>
          <a:p>
            <a:r>
              <a:rPr lang="en-US" altLang="en-US" sz="2400" b="1">
                <a:latin typeface="Arial" panose="020B0604020202020204" pitchFamily="34" charset="0"/>
              </a:rPr>
              <a:t>American Automobile Association</a:t>
            </a:r>
          </a:p>
          <a:p>
            <a:pPr lvl="1"/>
            <a:r>
              <a:rPr lang="en-US" altLang="en-US" sz="2000" b="1" u="sng">
                <a:solidFill>
                  <a:schemeClr val="hlink"/>
                </a:solidFill>
                <a:latin typeface="Arial" panose="020B0604020202020204" pitchFamily="34" charset="0"/>
              </a:rPr>
              <a:t>www.aaa.com</a:t>
            </a:r>
          </a:p>
          <a:p>
            <a:r>
              <a:rPr lang="en-US" altLang="en-US" sz="2400" b="1">
                <a:latin typeface="Arial" panose="020B0604020202020204" pitchFamily="34" charset="0"/>
              </a:rPr>
              <a:t>American Academy of Pediatrics</a:t>
            </a:r>
          </a:p>
          <a:p>
            <a:pPr lvl="1"/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  <a:hlinkClick r:id="rId3"/>
              </a:rPr>
              <a:t>www.aap.org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>
                <a:latin typeface="Arial" panose="020B0604020202020204" pitchFamily="34" charset="0"/>
              </a:rPr>
              <a:t>Children’s Hospital of Philadelphia</a:t>
            </a:r>
          </a:p>
          <a:p>
            <a:pPr lvl="1"/>
            <a:r>
              <a:rPr lang="en-US" altLang="en-US" sz="2400" b="1">
                <a:latin typeface="Arial" panose="020B0604020202020204" pitchFamily="34" charset="0"/>
                <a:hlinkClick r:id="rId4"/>
              </a:rPr>
              <a:t>www.chop.edu</a:t>
            </a:r>
            <a:endParaRPr lang="en-US" altLang="en-US" sz="2400" b="1">
              <a:latin typeface="Arial" panose="020B0604020202020204" pitchFamily="34" charset="0"/>
            </a:endParaRPr>
          </a:p>
          <a:p>
            <a:r>
              <a:rPr lang="en-US" altLang="en-US" sz="2400" b="1">
                <a:latin typeface="Arial" panose="020B0604020202020204" pitchFamily="34" charset="0"/>
              </a:rPr>
              <a:t>Insurance Institute for Highway Safety</a:t>
            </a:r>
          </a:p>
          <a:p>
            <a:pPr lvl="1"/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  <a:hlinkClick r:id="rId5"/>
              </a:rPr>
              <a:t>www.highwaysafety.org</a:t>
            </a:r>
            <a:endParaRPr lang="en-US" altLang="en-US" sz="2400" b="1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en-US" altLang="en-US" sz="2400" b="1">
                <a:latin typeface="Arial" panose="020B0604020202020204" pitchFamily="34" charset="0"/>
              </a:rPr>
              <a:t>National Highway Traffic Safety Administration (NHTSA)</a:t>
            </a:r>
          </a:p>
          <a:p>
            <a:pPr lvl="1"/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</a:rPr>
              <a:t>Hotline: 1-888-DASH-2-DOT</a:t>
            </a:r>
          </a:p>
          <a:p>
            <a:pPr lvl="1"/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  <a:hlinkClick r:id="rId6"/>
              </a:rPr>
              <a:t>www.nhtsa.dot.gov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</a:p>
          <a:p>
            <a:r>
              <a:rPr lang="en-US" altLang="en-US" sz="2400" b="1">
                <a:latin typeface="Arial" panose="020B0604020202020204" pitchFamily="34" charset="0"/>
              </a:rPr>
              <a:t>National Safety Belt Coalition</a:t>
            </a:r>
          </a:p>
          <a:p>
            <a:pPr lvl="1"/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  <a:hlinkClick r:id="rId7"/>
              </a:rPr>
              <a:t>www.carseat.org</a:t>
            </a:r>
            <a:endParaRPr lang="en-US" altLang="en-US" sz="24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BCF3A93-1C63-064B-A48F-CA64951B8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87375"/>
            <a:ext cx="7772400" cy="1439863"/>
          </a:xfrm>
        </p:spPr>
        <p:txBody>
          <a:bodyPr/>
          <a:lstStyle/>
          <a:p>
            <a:r>
              <a:rPr lang="en-US" altLang="en-US" sz="6000">
                <a:solidFill>
                  <a:schemeClr val="hlink"/>
                </a:solidFill>
                <a:latin typeface="Arial" panose="020B0604020202020204" pitchFamily="34" charset="0"/>
              </a:rPr>
              <a:t>We Must ACT</a:t>
            </a:r>
            <a:r>
              <a:rPr lang="en-US" altLang="en-US" sz="600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br>
              <a:rPr lang="en-US" altLang="en-US" sz="6000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en-US" altLang="en-US" sz="4500">
                <a:solidFill>
                  <a:schemeClr val="folHlink"/>
                </a:solidFill>
                <a:latin typeface="Arial" panose="020B0604020202020204" pitchFamily="34" charset="0"/>
              </a:rPr>
              <a:t>Because Nationwide…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392F1EE-705B-274E-99F4-CCE312DB2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625725"/>
            <a:ext cx="5638800" cy="6594475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6 children are killed each day, over </a:t>
            </a:r>
            <a:r>
              <a:rPr lang="en-US" altLang="en-US" sz="3200" b="1">
                <a:solidFill>
                  <a:schemeClr val="hlink"/>
                </a:solidFill>
                <a:latin typeface="Arial" panose="020B0604020202020204" pitchFamily="34" charset="0"/>
              </a:rPr>
              <a:t>2000</a:t>
            </a:r>
            <a:r>
              <a:rPr lang="en-US" altLang="en-US" sz="3200" b="1">
                <a:latin typeface="Arial" panose="020B0604020202020204" pitchFamily="34" charset="0"/>
              </a:rPr>
              <a:t> children each year. </a:t>
            </a:r>
          </a:p>
          <a:p>
            <a:pPr>
              <a:spcBef>
                <a:spcPct val="7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Over 750 children are injured each day, almost </a:t>
            </a:r>
            <a:r>
              <a:rPr lang="en-US" altLang="en-US" sz="3200" b="1">
                <a:solidFill>
                  <a:schemeClr val="hlink"/>
                </a:solidFill>
                <a:latin typeface="Arial" panose="020B0604020202020204" pitchFamily="34" charset="0"/>
              </a:rPr>
              <a:t>300,000 </a:t>
            </a:r>
            <a:r>
              <a:rPr lang="en-US" altLang="en-US" sz="3200" b="1">
                <a:latin typeface="Arial" panose="020B0604020202020204" pitchFamily="34" charset="0"/>
              </a:rPr>
              <a:t>children with injuries. </a:t>
            </a:r>
          </a:p>
          <a:p>
            <a:pPr>
              <a:spcBef>
                <a:spcPct val="7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Annual cost of childhood motor vehicle deaths and injuries exceeds </a:t>
            </a:r>
            <a:r>
              <a:rPr lang="en-US" altLang="en-US" sz="3200" b="1">
                <a:solidFill>
                  <a:schemeClr val="hlink"/>
                </a:solidFill>
                <a:latin typeface="Arial" panose="020B0604020202020204" pitchFamily="34" charset="0"/>
              </a:rPr>
              <a:t>$36 billion.</a:t>
            </a:r>
          </a:p>
          <a:p>
            <a:endParaRPr lang="en-US" altLang="en-US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>
            <a:extLst>
              <a:ext uri="{FF2B5EF4-FFF2-40B4-BE49-F238E27FC236}">
                <a16:creationId xmlns:a16="http://schemas.microsoft.com/office/drawing/2014/main" id="{294DB0FB-3DC8-7044-B376-1CF3C794E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6316663" cy="1676400"/>
          </a:xfrm>
        </p:spPr>
        <p:txBody>
          <a:bodyPr/>
          <a:lstStyle/>
          <a:p>
            <a:r>
              <a:rPr lang="en-US" altLang="en-US" sz="5000" b="1">
                <a:solidFill>
                  <a:schemeClr val="folHlink"/>
                </a:solidFill>
                <a:latin typeface="Arial" panose="020B0604020202020204" pitchFamily="34" charset="0"/>
              </a:rPr>
              <a:t>Child Passenger Safety</a:t>
            </a:r>
          </a:p>
        </p:txBody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A33BE58A-BB25-B746-9DED-0B6DACD2A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3170238"/>
            <a:ext cx="5859463" cy="56689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  <a:p>
            <a:pPr>
              <a:lnSpc>
                <a:spcPct val="120000"/>
              </a:lnSpc>
            </a:pPr>
            <a:r>
              <a:rPr lang="en-US" altLang="en-US" sz="3200" b="1"/>
              <a:t>Set a good example –     Buckle Up! </a:t>
            </a:r>
          </a:p>
          <a:p>
            <a:pPr>
              <a:lnSpc>
                <a:spcPct val="120000"/>
              </a:lnSpc>
            </a:pPr>
            <a:r>
              <a:rPr lang="en-US" altLang="en-US" sz="3200" b="1"/>
              <a:t>Start the car when everybody’s buckled.</a:t>
            </a:r>
          </a:p>
          <a:p>
            <a:pPr>
              <a:lnSpc>
                <a:spcPct val="120000"/>
              </a:lnSpc>
            </a:pPr>
            <a:r>
              <a:rPr lang="en-US" altLang="en-US" sz="3200" b="1"/>
              <a:t>All kids under 13 in the back seat.</a:t>
            </a:r>
          </a:p>
          <a:p>
            <a:pPr>
              <a:lnSpc>
                <a:spcPct val="120000"/>
              </a:lnSpc>
            </a:pPr>
            <a:r>
              <a:rPr lang="en-US" altLang="en-US" sz="3200" b="1"/>
              <a:t>Choose the seat that fits your child.</a:t>
            </a:r>
          </a:p>
        </p:txBody>
      </p:sp>
      <p:sp>
        <p:nvSpPr>
          <p:cNvPr id="374788" name="Rectangle 4">
            <a:extLst>
              <a:ext uri="{FF2B5EF4-FFF2-40B4-BE49-F238E27FC236}">
                <a16:creationId xmlns:a16="http://schemas.microsoft.com/office/drawing/2014/main" id="{9612E4AB-6CB0-724E-A603-867A251BE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514600"/>
            <a:ext cx="6994525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/>
          <a:lstStyle>
            <a:lvl1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hlink"/>
                </a:solidFill>
                <a:latin typeface="Arial" panose="020B0604020202020204" pitchFamily="34" charset="0"/>
              </a:rPr>
              <a:t>Remember: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6C0555CE-1D21-344B-B753-013AB534F3F6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  <a:t>They’re Counting </a:t>
            </a:r>
            <a:b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  <a:t>On </a:t>
            </a:r>
            <a:r>
              <a:rPr lang="en-US" altLang="en-US" sz="5500">
                <a:solidFill>
                  <a:schemeClr val="hlink"/>
                </a:solidFill>
                <a:latin typeface="Arial" panose="020B0604020202020204" pitchFamily="34" charset="0"/>
              </a:rPr>
              <a:t>YOU!</a:t>
            </a:r>
            <a:r>
              <a:rPr lang="en-US" altLang="en-US" sz="4500"/>
              <a:t> </a:t>
            </a:r>
          </a:p>
        </p:txBody>
      </p:sp>
      <p:pic>
        <p:nvPicPr>
          <p:cNvPr id="375826" name="Picture 18">
            <a:extLst>
              <a:ext uri="{FF2B5EF4-FFF2-40B4-BE49-F238E27FC236}">
                <a16:creationId xmlns:a16="http://schemas.microsoft.com/office/drawing/2014/main" id="{D50F7423-07FE-BF4E-A3BF-5858E4B0FF3C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938" y="5181600"/>
            <a:ext cx="2144712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5812" name="Picture 4">
            <a:extLst>
              <a:ext uri="{FF2B5EF4-FFF2-40B4-BE49-F238E27FC236}">
                <a16:creationId xmlns:a16="http://schemas.microsoft.com/office/drawing/2014/main" id="{63A76D07-51B8-1440-819B-F2EF90DBCEBB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2900" y="2590800"/>
            <a:ext cx="1919288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5814" name="Picture 6">
            <a:extLst>
              <a:ext uri="{FF2B5EF4-FFF2-40B4-BE49-F238E27FC236}">
                <a16:creationId xmlns:a16="http://schemas.microsoft.com/office/drawing/2014/main" id="{D259111E-61C7-B047-B8E7-39A888211319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4150" y="5181600"/>
            <a:ext cx="1517650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5816" name="Picture 8">
            <a:extLst>
              <a:ext uri="{FF2B5EF4-FFF2-40B4-BE49-F238E27FC236}">
                <a16:creationId xmlns:a16="http://schemas.microsoft.com/office/drawing/2014/main" id="{BAE42070-AA7A-1A46-A647-A8885226B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18621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17" name="Picture 9">
            <a:extLst>
              <a:ext uri="{FF2B5EF4-FFF2-40B4-BE49-F238E27FC236}">
                <a16:creationId xmlns:a16="http://schemas.microsoft.com/office/drawing/2014/main" id="{6371E414-777D-084D-9824-C3A1FF6F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5181600"/>
            <a:ext cx="1512887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5821" name="AutoShape 13">
            <a:extLst>
              <a:ext uri="{FF2B5EF4-FFF2-40B4-BE49-F238E27FC236}">
                <a16:creationId xmlns:a16="http://schemas.microsoft.com/office/drawing/2014/main" id="{4C30D7A3-DDD4-944D-886D-6E82BBF717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44613" y="2409825"/>
            <a:ext cx="50831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23" name="AutoShape 15">
            <a:extLst>
              <a:ext uri="{FF2B5EF4-FFF2-40B4-BE49-F238E27FC236}">
                <a16:creationId xmlns:a16="http://schemas.microsoft.com/office/drawing/2014/main" id="{7E924D80-1D51-B147-B663-55ABBA1EF7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54150" y="2438400"/>
            <a:ext cx="50831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5831" name="Picture 23">
            <a:extLst>
              <a:ext uri="{FF2B5EF4-FFF2-40B4-BE49-F238E27FC236}">
                <a16:creationId xmlns:a16="http://schemas.microsoft.com/office/drawing/2014/main" id="{5A3C698D-DD5C-DD47-889A-10E2DC6265B7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7869238"/>
            <a:ext cx="2201863" cy="160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A1C9AE54-F6DA-DE49-84B9-63EE8EAEC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609600"/>
            <a:ext cx="6994525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  <a:t>It could happen in </a:t>
            </a:r>
            <a:b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  <a:t>an instant…</a:t>
            </a:r>
          </a:p>
        </p:txBody>
      </p:sp>
      <p:sp>
        <p:nvSpPr>
          <p:cNvPr id="393220" name="Rectangle 4">
            <a:extLst>
              <a:ext uri="{FF2B5EF4-FFF2-40B4-BE49-F238E27FC236}">
                <a16:creationId xmlns:a16="http://schemas.microsoft.com/office/drawing/2014/main" id="{660B3D93-01CC-6940-9390-6FF640523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375525"/>
            <a:ext cx="69945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/>
          <a:lstStyle>
            <a:lvl1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 defTabSz="1019175"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defTabSz="1019175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5500">
                <a:solidFill>
                  <a:schemeClr val="hlink"/>
                </a:solidFill>
                <a:latin typeface="Arial" panose="020B0604020202020204" pitchFamily="34" charset="0"/>
              </a:rPr>
              <a:t>And it’s up to you.</a:t>
            </a:r>
            <a:r>
              <a:rPr lang="en-US" altLang="en-US" sz="600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93225" name="Picture 9">
            <a:extLst>
              <a:ext uri="{FF2B5EF4-FFF2-40B4-BE49-F238E27FC236}">
                <a16:creationId xmlns:a16="http://schemas.microsoft.com/office/drawing/2014/main" id="{F315D4ED-5F0F-084B-9C72-F8EEC92F0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3429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90F75CE-C5E6-134D-9EBE-30BD46CC96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8763" y="334963"/>
            <a:ext cx="7254875" cy="1878012"/>
          </a:xfrm>
        </p:spPr>
        <p:txBody>
          <a:bodyPr/>
          <a:lstStyle/>
          <a:p>
            <a: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  <a:t>Newton’s </a:t>
            </a:r>
            <a:b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</a:br>
            <a: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  <a:t>First Law Of Motion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7E94D16-F494-9D46-B2F1-89220EA36C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2682875"/>
            <a:ext cx="6172200" cy="2570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700" b="1">
                <a:solidFill>
                  <a:schemeClr val="accent1"/>
                </a:solidFill>
                <a:latin typeface="Arial" panose="020B0604020202020204" pitchFamily="34" charset="0"/>
              </a:rPr>
              <a:t>An object in motion </a:t>
            </a:r>
          </a:p>
          <a:p>
            <a:pPr>
              <a:lnSpc>
                <a:spcPct val="90000"/>
              </a:lnSpc>
            </a:pPr>
            <a:r>
              <a:rPr lang="en-US" altLang="en-US" sz="2700" b="1">
                <a:solidFill>
                  <a:schemeClr val="accent1"/>
                </a:solidFill>
                <a:latin typeface="Arial" panose="020B0604020202020204" pitchFamily="34" charset="0"/>
              </a:rPr>
              <a:t>tends to remain in motion </a:t>
            </a:r>
          </a:p>
          <a:p>
            <a:pPr>
              <a:lnSpc>
                <a:spcPct val="90000"/>
              </a:lnSpc>
            </a:pPr>
            <a:r>
              <a:rPr lang="en-US" altLang="en-US" sz="2700" b="1">
                <a:solidFill>
                  <a:schemeClr val="accent1"/>
                </a:solidFill>
                <a:latin typeface="Arial" panose="020B0604020202020204" pitchFamily="34" charset="0"/>
              </a:rPr>
              <a:t>at the original speed </a:t>
            </a:r>
          </a:p>
          <a:p>
            <a:pPr>
              <a:lnSpc>
                <a:spcPct val="90000"/>
              </a:lnSpc>
            </a:pPr>
            <a:r>
              <a:rPr lang="en-US" altLang="en-US" sz="2700" b="1">
                <a:solidFill>
                  <a:schemeClr val="accent1"/>
                </a:solidFill>
                <a:latin typeface="Arial" panose="020B0604020202020204" pitchFamily="34" charset="0"/>
              </a:rPr>
              <a:t>unless it is acted upon </a:t>
            </a:r>
          </a:p>
          <a:p>
            <a:pPr>
              <a:lnSpc>
                <a:spcPct val="90000"/>
              </a:lnSpc>
            </a:pPr>
            <a:r>
              <a:rPr lang="en-US" altLang="en-US" sz="2700" b="1">
                <a:solidFill>
                  <a:schemeClr val="accent1"/>
                </a:solidFill>
                <a:latin typeface="Arial" panose="020B0604020202020204" pitchFamily="34" charset="0"/>
              </a:rPr>
              <a:t>by an outside force.</a:t>
            </a:r>
            <a:r>
              <a:rPr lang="en-US" altLang="en-US" sz="320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65971951-9FF1-EB4B-8F3B-16A86D55E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872163"/>
            <a:ext cx="3352800" cy="294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outside force:</a:t>
            </a:r>
            <a:r>
              <a:rPr lang="en-US" altLang="en-US" sz="31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altLang="en-US" sz="2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tree,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altLang="en-US" sz="2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Steering wheel, 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altLang="en-US" sz="2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Instrument panel, 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altLang="en-US" sz="2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Etc.</a:t>
            </a:r>
            <a:r>
              <a:rPr lang="en-US" altLang="en-US" sz="3100" b="1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0E9A0610-50F2-1C47-A2E4-915732C9CA10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7400"/>
            <a:ext cx="2474913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B394B65-659B-284C-9D2D-253C1B9D1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419100"/>
            <a:ext cx="6994525" cy="1676400"/>
          </a:xfrm>
        </p:spPr>
        <p:txBody>
          <a:bodyPr/>
          <a:lstStyle/>
          <a:p>
            <a:r>
              <a:rPr lang="en-US" altLang="en-US" sz="6000">
                <a:solidFill>
                  <a:schemeClr val="folHlink"/>
                </a:solidFill>
                <a:latin typeface="Arial" panose="020B0604020202020204" pitchFamily="34" charset="0"/>
              </a:rPr>
              <a:t>Three Types of Collisions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6EAECCA-53AC-F34E-807D-23D290D20D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68438" y="2346325"/>
            <a:ext cx="4749800" cy="558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1</a:t>
            </a:r>
            <a:r>
              <a:rPr lang="en-US" altLang="en-US" baseline="30000">
                <a:solidFill>
                  <a:schemeClr val="hlink"/>
                </a:solidFill>
                <a:latin typeface="Arial" panose="020B0604020202020204" pitchFamily="34" charset="0"/>
              </a:rPr>
              <a:t>st</a:t>
            </a:r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 – Vehicle Collision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FF13748E-D32B-B040-B4E9-A7C5A6A61C04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8" r="83905"/>
          <a:stretch>
            <a:fillRect/>
          </a:stretch>
        </p:blipFill>
        <p:spPr>
          <a:xfrm>
            <a:off x="2790825" y="2992438"/>
            <a:ext cx="2132013" cy="1785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9224" name="Object 8">
            <a:extLst>
              <a:ext uri="{FF2B5EF4-FFF2-40B4-BE49-F238E27FC236}">
                <a16:creationId xmlns:a16="http://schemas.microsoft.com/office/drawing/2014/main" id="{8C313432-6E92-9D45-BFCE-3A8B44E36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9725" y="8416925"/>
          <a:ext cx="1985963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rawing" r:id="rId4" imgW="2438400" imgH="1612900" progId="WPDraw30.Drawing">
                  <p:embed/>
                </p:oleObj>
              </mc:Choice>
              <mc:Fallback>
                <p:oleObj name="Drawing" r:id="rId4" imgW="2438400" imgH="1612900" progId="WPDraw30.Drawing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8416925"/>
                        <a:ext cx="1985963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9">
            <a:extLst>
              <a:ext uri="{FF2B5EF4-FFF2-40B4-BE49-F238E27FC236}">
                <a16:creationId xmlns:a16="http://schemas.microsoft.com/office/drawing/2014/main" id="{17197890-B168-4D46-AF00-8F1BFFDB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5062538"/>
            <a:ext cx="4800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2nd – Human Collision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4ECCD8C9-E9F5-3041-93BB-EB1F061AA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00" y="7799388"/>
            <a:ext cx="47498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3rd – Internal Collision</a:t>
            </a:r>
          </a:p>
        </p:txBody>
      </p:sp>
      <p:pic>
        <p:nvPicPr>
          <p:cNvPr id="9228" name="Picture 12">
            <a:extLst>
              <a:ext uri="{FF2B5EF4-FFF2-40B4-BE49-F238E27FC236}">
                <a16:creationId xmlns:a16="http://schemas.microsoft.com/office/drawing/2014/main" id="{DA285B55-2842-4B43-B07E-A1F28A9B6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83263"/>
            <a:ext cx="2525713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1"/>
      <p:bldP spid="9225" grpId="0"/>
      <p:bldP spid="9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2BD2E04-53D5-1348-B393-91E990C5A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838200"/>
            <a:ext cx="6994525" cy="1676400"/>
          </a:xfrm>
        </p:spPr>
        <p:txBody>
          <a:bodyPr/>
          <a:lstStyle/>
          <a:p>
            <a:r>
              <a:rPr lang="en-US" altLang="en-US" sz="6000">
                <a:solidFill>
                  <a:schemeClr val="folHlink"/>
                </a:solidFill>
                <a:latin typeface="Arial" panose="020B0604020202020204" pitchFamily="34" charset="0"/>
              </a:rPr>
              <a:t>Crash Forces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DB4E627-2C9F-2C4A-A20C-236F3364C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490788"/>
            <a:ext cx="6248400" cy="24622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 sz="3800">
                <a:latin typeface="Arial" panose="020B0604020202020204" pitchFamily="34" charset="0"/>
              </a:rPr>
              <a:t>Weight x Speed = </a:t>
            </a:r>
          </a:p>
          <a:p>
            <a:pPr>
              <a:buFont typeface="Wingdings" pitchFamily="2" charset="2"/>
              <a:buNone/>
            </a:pPr>
            <a:r>
              <a:rPr lang="en-US" altLang="en-US" sz="3800">
                <a:latin typeface="Arial" panose="020B0604020202020204" pitchFamily="34" charset="0"/>
              </a:rPr>
              <a:t>	</a:t>
            </a:r>
            <a:r>
              <a:rPr lang="en-US" altLang="en-US" sz="3800">
                <a:solidFill>
                  <a:schemeClr val="hlink"/>
                </a:solidFill>
                <a:latin typeface="Arial" panose="020B0604020202020204" pitchFamily="34" charset="0"/>
              </a:rPr>
              <a:t>Restraining Force Needed</a:t>
            </a:r>
          </a:p>
          <a:p>
            <a:pPr>
              <a:buFont typeface="Wingdings" pitchFamily="2" charset="2"/>
              <a:buNone/>
            </a:pPr>
            <a:endParaRPr lang="en-US" altLang="en-US" sz="4000">
              <a:latin typeface="Arial" panose="020B0604020202020204" pitchFamily="34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BB52D078-9498-A648-AFD9-21B5448A0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5710238"/>
            <a:ext cx="5727700" cy="13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</a:rPr>
              <a:t> 50 lbs child at 40mph =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en-US" sz="3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2000 lbs or 1 ton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102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5F13580-EE5D-BF49-87C3-ED4E9E3ED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762000"/>
            <a:ext cx="6994525" cy="1676400"/>
          </a:xfrm>
        </p:spPr>
        <p:txBody>
          <a:bodyPr/>
          <a:lstStyle/>
          <a:p>
            <a:r>
              <a:rPr lang="en-US" altLang="en-US" sz="5000">
                <a:solidFill>
                  <a:schemeClr val="folHlink"/>
                </a:solidFill>
                <a:latin typeface="Arial" panose="020B0604020202020204" pitchFamily="34" charset="0"/>
              </a:rPr>
              <a:t>5 Ways Restraints Prevent Injury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B9A3AC7-F5FD-0C4B-818D-64A84DACD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2727325"/>
            <a:ext cx="5257800" cy="641667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sz="3200">
                <a:latin typeface="Arial" panose="020B0604020202020204" pitchFamily="34" charset="0"/>
              </a:rPr>
              <a:t>Prevent ejection</a:t>
            </a:r>
          </a:p>
          <a:p>
            <a:pPr>
              <a:lnSpc>
                <a:spcPct val="125000"/>
              </a:lnSpc>
            </a:pPr>
            <a:r>
              <a:rPr lang="en-US" altLang="en-US" sz="3200">
                <a:latin typeface="Arial" panose="020B0604020202020204" pitchFamily="34" charset="0"/>
              </a:rPr>
              <a:t>Contact the strongest 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altLang="en-US" sz="3200">
                <a:latin typeface="Arial" panose="020B0604020202020204" pitchFamily="34" charset="0"/>
              </a:rPr>
              <a:t>	parts of the body</a:t>
            </a:r>
          </a:p>
          <a:p>
            <a:pPr>
              <a:lnSpc>
                <a:spcPct val="125000"/>
              </a:lnSpc>
            </a:pPr>
            <a:r>
              <a:rPr lang="en-US" altLang="en-US" sz="3200">
                <a:latin typeface="Arial" panose="020B0604020202020204" pitchFamily="34" charset="0"/>
              </a:rPr>
              <a:t>Spread force over a 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altLang="en-US" sz="3200">
                <a:latin typeface="Arial" panose="020B0604020202020204" pitchFamily="34" charset="0"/>
              </a:rPr>
              <a:t>   wide area of the body </a:t>
            </a:r>
          </a:p>
          <a:p>
            <a:pPr>
              <a:lnSpc>
                <a:spcPct val="125000"/>
              </a:lnSpc>
            </a:pPr>
            <a:r>
              <a:rPr lang="en-US" altLang="en-US" sz="3200">
                <a:latin typeface="Arial" panose="020B0604020202020204" pitchFamily="34" charset="0"/>
              </a:rPr>
              <a:t>Help the body to 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altLang="en-US" sz="3200">
                <a:latin typeface="Arial" panose="020B0604020202020204" pitchFamily="34" charset="0"/>
              </a:rPr>
              <a:t>	“ride down” the crash</a:t>
            </a:r>
          </a:p>
          <a:p>
            <a:pPr>
              <a:lnSpc>
                <a:spcPct val="125000"/>
              </a:lnSpc>
            </a:pPr>
            <a:r>
              <a:rPr lang="en-US" altLang="en-US" sz="3200">
                <a:latin typeface="Arial" panose="020B0604020202020204" pitchFamily="34" charset="0"/>
              </a:rPr>
              <a:t>Protect the head and </a:t>
            </a:r>
          </a:p>
          <a:p>
            <a:pPr>
              <a:lnSpc>
                <a:spcPct val="125000"/>
              </a:lnSpc>
              <a:buFont typeface="Wingdings" pitchFamily="2" charset="2"/>
              <a:buNone/>
            </a:pPr>
            <a:r>
              <a:rPr lang="en-US" altLang="en-US" sz="3200">
                <a:latin typeface="Arial" panose="020B0604020202020204" pitchFamily="34" charset="0"/>
              </a:rPr>
              <a:t>	spinal cord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A58D59C-859E-A24C-9488-5C5413025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838200"/>
            <a:ext cx="6994525" cy="1676400"/>
          </a:xfrm>
        </p:spPr>
        <p:txBody>
          <a:bodyPr/>
          <a:lstStyle/>
          <a:p>
            <a:r>
              <a:rPr lang="en-US" altLang="en-US" sz="5500">
                <a:solidFill>
                  <a:schemeClr val="folHlink"/>
                </a:solidFill>
                <a:latin typeface="Arial" panose="020B0604020202020204" pitchFamily="34" charset="0"/>
              </a:rPr>
              <a:t>Child Safety Seat Effectiveness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EB3ED5B-0FCB-ED4A-B77E-8A8B43CAB0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7763" y="3124200"/>
            <a:ext cx="5786437" cy="5867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200">
                <a:latin typeface="Arial" panose="020B0604020202020204" pitchFamily="34" charset="0"/>
              </a:rPr>
              <a:t>Fatality Reduction</a:t>
            </a:r>
          </a:p>
          <a:p>
            <a:pPr lvl="1">
              <a:lnSpc>
                <a:spcPct val="110000"/>
              </a:lnSpc>
            </a:pPr>
            <a:r>
              <a:rPr lang="en-US" altLang="en-US" sz="2800">
                <a:solidFill>
                  <a:schemeClr val="hlink"/>
                </a:solidFill>
                <a:latin typeface="Arial" panose="020B0604020202020204" pitchFamily="34" charset="0"/>
              </a:rPr>
              <a:t>71% effective for infants,</a:t>
            </a:r>
            <a:r>
              <a:rPr lang="en-US" altLang="en-US" sz="2300">
                <a:solidFill>
                  <a:schemeClr val="hlink"/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2100">
                <a:latin typeface="Arial" panose="020B0604020202020204" pitchFamily="34" charset="0"/>
              </a:rPr>
              <a:t>of 100 babies who died in crashes while not in a safety seat, 71 could have lived if IN a safety seat. </a:t>
            </a:r>
          </a:p>
          <a:p>
            <a:pPr lvl="1">
              <a:lnSpc>
                <a:spcPct val="110000"/>
              </a:lnSpc>
            </a:pPr>
            <a:r>
              <a:rPr lang="en-US" altLang="en-US" sz="2800">
                <a:solidFill>
                  <a:schemeClr val="hlink"/>
                </a:solidFill>
                <a:latin typeface="Arial" panose="020B0604020202020204" pitchFamily="34" charset="0"/>
              </a:rPr>
              <a:t>54% effective for toddlers,</a:t>
            </a:r>
            <a:r>
              <a:rPr lang="en-US" altLang="en-US" sz="2300">
                <a:solidFill>
                  <a:schemeClr val="hlink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100">
                <a:latin typeface="Arial" panose="020B0604020202020204" pitchFamily="34" charset="0"/>
              </a:rPr>
              <a:t>of 100 toddlers who died in crashes while not in a safety seat, 54 could have lived if IN a safety seat. </a:t>
            </a:r>
          </a:p>
          <a:p>
            <a:pPr>
              <a:lnSpc>
                <a:spcPct val="110000"/>
              </a:lnSpc>
            </a:pPr>
            <a:endParaRPr lang="en-US" altLang="en-US" sz="210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3200">
                <a:latin typeface="Arial" panose="020B0604020202020204" pitchFamily="34" charset="0"/>
              </a:rPr>
              <a:t>Reduces the need for hospitalization by </a:t>
            </a:r>
            <a:r>
              <a:rPr lang="en-US" altLang="en-US" sz="3200">
                <a:solidFill>
                  <a:schemeClr val="hlink"/>
                </a:solidFill>
                <a:latin typeface="Arial" panose="020B0604020202020204" pitchFamily="34" charset="0"/>
              </a:rPr>
              <a:t>69%.</a:t>
            </a:r>
            <a:r>
              <a:rPr lang="en-US" altLang="en-US" sz="32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79DDC3E-F42A-6944-A7EA-801266620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419100"/>
            <a:ext cx="6994525" cy="1676400"/>
          </a:xfrm>
        </p:spPr>
        <p:txBody>
          <a:bodyPr/>
          <a:lstStyle/>
          <a:p>
            <a:r>
              <a:rPr lang="en-US" altLang="en-US" sz="6000">
                <a:solidFill>
                  <a:schemeClr val="folHlink"/>
                </a:solidFill>
                <a:latin typeface="Arial" panose="020B0604020202020204" pitchFamily="34" charset="0"/>
              </a:rPr>
              <a:t>Child Protection Seat Issues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C3036B6-B91D-E746-ABE7-BA77A1F0F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2200" y="2895600"/>
            <a:ext cx="6070600" cy="6096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>
                <a:latin typeface="Arial" panose="020B0604020202020204" pitchFamily="34" charset="0"/>
              </a:rPr>
              <a:t>No safety seat = </a:t>
            </a:r>
            <a:r>
              <a:rPr lang="en-US" altLang="en-US" sz="2800">
                <a:solidFill>
                  <a:schemeClr val="hlink"/>
                </a:solidFill>
                <a:latin typeface="Arial" panose="020B0604020202020204" pitchFamily="34" charset="0"/>
              </a:rPr>
              <a:t>56%</a:t>
            </a:r>
          </a:p>
          <a:p>
            <a:pPr>
              <a:lnSpc>
                <a:spcPct val="150000"/>
              </a:lnSpc>
            </a:pPr>
            <a:r>
              <a:rPr lang="en-US" altLang="en-US" sz="2800">
                <a:latin typeface="Arial" panose="020B0604020202020204" pitchFamily="34" charset="0"/>
              </a:rPr>
              <a:t>Misuse or incorrect installation</a:t>
            </a:r>
          </a:p>
          <a:p>
            <a:pPr lvl="1">
              <a:lnSpc>
                <a:spcPct val="150000"/>
              </a:lnSpc>
            </a:pPr>
            <a:r>
              <a:rPr lang="en-US" altLang="en-US" sz="2000" b="1">
                <a:solidFill>
                  <a:schemeClr val="hlink"/>
                </a:solidFill>
                <a:latin typeface="Arial" panose="020B0604020202020204" pitchFamily="34" charset="0"/>
              </a:rPr>
              <a:t>National Average = 80%</a:t>
            </a:r>
          </a:p>
          <a:p>
            <a:pPr lvl="1">
              <a:lnSpc>
                <a:spcPct val="150000"/>
              </a:lnSpc>
            </a:pPr>
            <a:r>
              <a:rPr lang="en-US" altLang="en-US" sz="2000" b="1">
                <a:latin typeface="Arial" panose="020B0604020202020204" pitchFamily="34" charset="0"/>
              </a:rPr>
              <a:t>Northern California AAA reports misuse:</a:t>
            </a:r>
          </a:p>
          <a:p>
            <a:pPr lvl="2">
              <a:lnSpc>
                <a:spcPct val="150000"/>
              </a:lnSpc>
            </a:pPr>
            <a:r>
              <a:rPr lang="en-US" altLang="en-US" sz="2000" b="1">
                <a:latin typeface="Arial" panose="020B0604020202020204" pitchFamily="34" charset="0"/>
              </a:rPr>
              <a:t>84% in San Francisco Area</a:t>
            </a:r>
          </a:p>
          <a:p>
            <a:pPr lvl="2">
              <a:lnSpc>
                <a:spcPct val="150000"/>
              </a:lnSpc>
            </a:pPr>
            <a:r>
              <a:rPr lang="en-US" altLang="en-US" sz="2000" b="1">
                <a:latin typeface="Arial" panose="020B0604020202020204" pitchFamily="34" charset="0"/>
              </a:rPr>
              <a:t>Often </a:t>
            </a:r>
            <a:r>
              <a:rPr lang="en-US" altLang="en-US" sz="2000" b="1" u="sng">
                <a:solidFill>
                  <a:schemeClr val="hlink"/>
                </a:solidFill>
                <a:latin typeface="Arial" panose="020B0604020202020204" pitchFamily="34" charset="0"/>
              </a:rPr>
              <a:t>100% before</a:t>
            </a:r>
            <a:r>
              <a:rPr lang="en-US" altLang="en-US" sz="2000" b="1">
                <a:latin typeface="Arial" panose="020B0604020202020204" pitchFamily="34" charset="0"/>
              </a:rPr>
              <a:t> CPS Programs</a:t>
            </a:r>
          </a:p>
          <a:p>
            <a:pPr lvl="2">
              <a:lnSpc>
                <a:spcPct val="150000"/>
              </a:lnSpc>
            </a:pPr>
            <a:r>
              <a:rPr lang="en-US" altLang="en-US" sz="2000" b="1">
                <a:latin typeface="Arial" panose="020B0604020202020204" pitchFamily="34" charset="0"/>
              </a:rPr>
              <a:t>Drops to </a:t>
            </a:r>
            <a:r>
              <a:rPr lang="en-US" altLang="en-US" sz="2000" b="1" u="sng">
                <a:solidFill>
                  <a:schemeClr val="hlink"/>
                </a:solidFill>
                <a:latin typeface="Arial" panose="020B0604020202020204" pitchFamily="34" charset="0"/>
              </a:rPr>
              <a:t>80%</a:t>
            </a:r>
            <a:r>
              <a:rPr lang="en-US" altLang="en-US" sz="2000" b="1" u="sng">
                <a:latin typeface="Arial" panose="020B0604020202020204" pitchFamily="34" charset="0"/>
              </a:rPr>
              <a:t> </a:t>
            </a:r>
            <a:r>
              <a:rPr lang="en-US" altLang="en-US" sz="2000" b="1" u="sng">
                <a:solidFill>
                  <a:schemeClr val="hlink"/>
                </a:solidFill>
                <a:latin typeface="Arial" panose="020B0604020202020204" pitchFamily="34" charset="0"/>
              </a:rPr>
              <a:t>after</a:t>
            </a:r>
            <a:r>
              <a:rPr lang="en-US" altLang="en-US" sz="2000" b="1">
                <a:latin typeface="Arial" panose="020B0604020202020204" pitchFamily="34" charset="0"/>
              </a:rPr>
              <a:t> CPS Programs</a:t>
            </a:r>
          </a:p>
          <a:p>
            <a:pPr>
              <a:lnSpc>
                <a:spcPct val="200000"/>
              </a:lnSpc>
            </a:pPr>
            <a:r>
              <a:rPr lang="en-US" altLang="en-US" sz="2800">
                <a:latin typeface="Arial" panose="020B0604020202020204" pitchFamily="34" charset="0"/>
              </a:rPr>
              <a:t>Incompatibility with vehicle</a:t>
            </a:r>
            <a:endParaRPr lang="en-US" altLang="en-US" sz="28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3">
            <a:extLst>
              <a:ext uri="{FF2B5EF4-FFF2-40B4-BE49-F238E27FC236}">
                <a16:creationId xmlns:a16="http://schemas.microsoft.com/office/drawing/2014/main" id="{6BCCE4B4-8999-3F49-99E7-ADC34A6D2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346325"/>
            <a:ext cx="6324600" cy="6873875"/>
          </a:xfrm>
        </p:spPr>
        <p:txBody>
          <a:bodyPr/>
          <a:lstStyle/>
          <a:p>
            <a:pPr>
              <a:lnSpc>
                <a:spcPct val="175000"/>
              </a:lnSpc>
            </a:pPr>
            <a:r>
              <a:rPr lang="en-US" altLang="en-US" sz="2600" b="1">
                <a:latin typeface="Arial" panose="020B0604020202020204" pitchFamily="34" charset="0"/>
              </a:rPr>
              <a:t>What size should I buy?</a:t>
            </a:r>
          </a:p>
          <a:p>
            <a:pPr>
              <a:lnSpc>
                <a:spcPct val="175000"/>
              </a:lnSpc>
            </a:pPr>
            <a:r>
              <a:rPr lang="en-US" altLang="en-US" sz="2600" b="1">
                <a:latin typeface="Arial" panose="020B0604020202020204" pitchFamily="34" charset="0"/>
              </a:rPr>
              <a:t>How can I be sure my child is safe?</a:t>
            </a:r>
          </a:p>
          <a:p>
            <a:pPr>
              <a:lnSpc>
                <a:spcPct val="175000"/>
              </a:lnSpc>
            </a:pPr>
            <a:r>
              <a:rPr lang="en-US" altLang="en-US" sz="2600" b="1">
                <a:latin typeface="Arial" panose="020B0604020202020204" pitchFamily="34" charset="0"/>
              </a:rPr>
              <a:t>How do I make sure it fits? </a:t>
            </a:r>
          </a:p>
          <a:p>
            <a:pPr>
              <a:lnSpc>
                <a:spcPct val="175000"/>
              </a:lnSpc>
            </a:pPr>
            <a:r>
              <a:rPr lang="en-US" altLang="en-US" sz="2600" b="1">
                <a:latin typeface="Arial" panose="020B0604020202020204" pitchFamily="34" charset="0"/>
              </a:rPr>
              <a:t>What brand?</a:t>
            </a:r>
          </a:p>
          <a:p>
            <a:pPr>
              <a:lnSpc>
                <a:spcPct val="175000"/>
              </a:lnSpc>
            </a:pPr>
            <a:r>
              <a:rPr lang="en-US" altLang="en-US" sz="2600" b="1">
                <a:latin typeface="Arial" panose="020B0604020202020204" pitchFamily="34" charset="0"/>
              </a:rPr>
              <a:t>Rear facing? </a:t>
            </a:r>
          </a:p>
          <a:p>
            <a:pPr>
              <a:lnSpc>
                <a:spcPct val="175000"/>
              </a:lnSpc>
            </a:pPr>
            <a:r>
              <a:rPr lang="en-US" altLang="en-US" sz="2600" b="1">
                <a:latin typeface="Arial" panose="020B0604020202020204" pitchFamily="34" charset="0"/>
              </a:rPr>
              <a:t>Forward facing? </a:t>
            </a:r>
          </a:p>
          <a:p>
            <a:pPr>
              <a:lnSpc>
                <a:spcPct val="175000"/>
              </a:lnSpc>
            </a:pPr>
            <a:r>
              <a:rPr lang="en-US" altLang="en-US" sz="2600" b="1">
                <a:latin typeface="Arial" panose="020B0604020202020204" pitchFamily="34" charset="0"/>
              </a:rPr>
              <a:t>Booster?</a:t>
            </a:r>
          </a:p>
          <a:p>
            <a:pPr>
              <a:lnSpc>
                <a:spcPct val="175000"/>
              </a:lnSpc>
            </a:pPr>
            <a:r>
              <a:rPr lang="en-US" altLang="en-US" sz="2600" b="1">
                <a:latin typeface="Arial" panose="020B0604020202020204" pitchFamily="34" charset="0"/>
              </a:rPr>
              <a:t>Where can I get more information?</a:t>
            </a:r>
          </a:p>
        </p:txBody>
      </p:sp>
      <p:sp>
        <p:nvSpPr>
          <p:cNvPr id="377860" name="Rectangle 4">
            <a:extLst>
              <a:ext uri="{FF2B5EF4-FFF2-40B4-BE49-F238E27FC236}">
                <a16:creationId xmlns:a16="http://schemas.microsoft.com/office/drawing/2014/main" id="{21C02B4D-F6E4-4046-BEAB-55D0D4AD8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457200"/>
            <a:ext cx="6994525" cy="1676400"/>
          </a:xfrm>
          <a:noFill/>
          <a:ln/>
        </p:spPr>
        <p:txBody>
          <a:bodyPr/>
          <a:lstStyle/>
          <a:p>
            <a:r>
              <a:rPr lang="en-US" altLang="en-US" sz="6000">
                <a:solidFill>
                  <a:schemeClr val="folHlink"/>
                </a:solidFill>
                <a:latin typeface="Arial" panose="020B0604020202020204" pitchFamily="34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7859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charRg st="36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7859">
                                            <p:txEl>
                                              <p:charRg st="36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t">
  <a:themeElements>
    <a:clrScheme name="Slit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990</Words>
  <Application>Microsoft Macintosh PowerPoint</Application>
  <PresentationFormat>Custom</PresentationFormat>
  <Paragraphs>161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Tahoma</vt:lpstr>
      <vt:lpstr>Times New Roman</vt:lpstr>
      <vt:lpstr>Wingdings</vt:lpstr>
      <vt:lpstr>CG Times Italic</vt:lpstr>
      <vt:lpstr>Slit</vt:lpstr>
      <vt:lpstr>Corel Presentations 8 Drawing</vt:lpstr>
      <vt:lpstr>Microsoft Photo Editor 3.0 Photo</vt:lpstr>
      <vt:lpstr>Kids in the Car –  With Grandparents and Others Who Care</vt:lpstr>
      <vt:lpstr>We Must ACT  Because Nationwide…</vt:lpstr>
      <vt:lpstr>Newton’s  First Law Of Motion</vt:lpstr>
      <vt:lpstr>Three Types of Collisions</vt:lpstr>
      <vt:lpstr>Crash Forces</vt:lpstr>
      <vt:lpstr>5 Ways Restraints Prevent Injury</vt:lpstr>
      <vt:lpstr>Child Safety Seat Effectiveness</vt:lpstr>
      <vt:lpstr>Child Protection Seat Issues</vt:lpstr>
      <vt:lpstr>Questions?</vt:lpstr>
      <vt:lpstr>Which Seat is Best  for my child?</vt:lpstr>
      <vt:lpstr>Know Your  Seatbelt Style</vt:lpstr>
      <vt:lpstr>PowerPoint Presentation</vt:lpstr>
      <vt:lpstr>PowerPoint Presentation</vt:lpstr>
      <vt:lpstr>How Can You Help?</vt:lpstr>
      <vt:lpstr>Car Seat Checkup Events</vt:lpstr>
      <vt:lpstr>Where Do I Go  For Help?</vt:lpstr>
      <vt:lpstr>Inspection Station Referral</vt:lpstr>
      <vt:lpstr>Public and Private Programs</vt:lpstr>
      <vt:lpstr>Resources</vt:lpstr>
      <vt:lpstr>Child Passenger Safety</vt:lpstr>
      <vt:lpstr>They’re Counting  On YOU! </vt:lpstr>
      <vt:lpstr>It could happen in  an instant…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Cathy Lehman</dc:creator>
  <cp:lastModifiedBy>TOLLEFSON, ERICA</cp:lastModifiedBy>
  <cp:revision>27</cp:revision>
  <dcterms:created xsi:type="dcterms:W3CDTF">2003-07-23T21:04:03Z</dcterms:created>
  <dcterms:modified xsi:type="dcterms:W3CDTF">2021-09-06T19:26:30Z</dcterms:modified>
</cp:coreProperties>
</file>